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2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8" r:id="rId1"/>
    <p:sldMasterId id="2147483672" r:id="rId2"/>
    <p:sldMasterId id="2147483711" r:id="rId3"/>
    <p:sldMasterId id="2147483740" r:id="rId4"/>
    <p:sldMasterId id="2147483754" r:id="rId5"/>
    <p:sldMasterId id="2147483779" r:id="rId6"/>
    <p:sldMasterId id="2147483794" r:id="rId7"/>
    <p:sldMasterId id="2147483821" r:id="rId8"/>
    <p:sldMasterId id="2147483834" r:id="rId9"/>
    <p:sldMasterId id="2147483847" r:id="rId10"/>
    <p:sldMasterId id="2147483876" r:id="rId11"/>
    <p:sldMasterId id="2147483889" r:id="rId12"/>
    <p:sldMasterId id="2147483904" r:id="rId13"/>
  </p:sldMasterIdLst>
  <p:notesMasterIdLst>
    <p:notesMasterId r:id="rId100"/>
  </p:notesMasterIdLst>
  <p:handoutMasterIdLst>
    <p:handoutMasterId r:id="rId101"/>
  </p:handoutMasterIdLst>
  <p:sldIdLst>
    <p:sldId id="1356" r:id="rId14"/>
    <p:sldId id="1350" r:id="rId15"/>
    <p:sldId id="1195" r:id="rId16"/>
    <p:sldId id="1196" r:id="rId17"/>
    <p:sldId id="1197" r:id="rId18"/>
    <p:sldId id="1300" r:id="rId19"/>
    <p:sldId id="1282" r:id="rId20"/>
    <p:sldId id="1200" r:id="rId21"/>
    <p:sldId id="1201" r:id="rId22"/>
    <p:sldId id="1336" r:id="rId23"/>
    <p:sldId id="1337" r:id="rId24"/>
    <p:sldId id="1204" r:id="rId25"/>
    <p:sldId id="1209" r:id="rId26"/>
    <p:sldId id="1262" r:id="rId27"/>
    <p:sldId id="1263" r:id="rId28"/>
    <p:sldId id="1206" r:id="rId29"/>
    <p:sldId id="1207" r:id="rId30"/>
    <p:sldId id="1208" r:id="rId31"/>
    <p:sldId id="1047" r:id="rId32"/>
    <p:sldId id="1260" r:id="rId33"/>
    <p:sldId id="1212" r:id="rId34"/>
    <p:sldId id="1213" r:id="rId35"/>
    <p:sldId id="1327" r:id="rId36"/>
    <p:sldId id="1214" r:id="rId37"/>
    <p:sldId id="1215" r:id="rId38"/>
    <p:sldId id="1325" r:id="rId39"/>
    <p:sldId id="1217" r:id="rId40"/>
    <p:sldId id="1218" r:id="rId41"/>
    <p:sldId id="1219" r:id="rId42"/>
    <p:sldId id="1220" r:id="rId43"/>
    <p:sldId id="1221" r:id="rId44"/>
    <p:sldId id="1222" r:id="rId45"/>
    <p:sldId id="1224" r:id="rId46"/>
    <p:sldId id="1338" r:id="rId47"/>
    <p:sldId id="1226" r:id="rId48"/>
    <p:sldId id="1227" r:id="rId49"/>
    <p:sldId id="1228" r:id="rId50"/>
    <p:sldId id="1229" r:id="rId51"/>
    <p:sldId id="1270" r:id="rId52"/>
    <p:sldId id="1192" r:id="rId53"/>
    <p:sldId id="1193" r:id="rId54"/>
    <p:sldId id="1235" r:id="rId55"/>
    <p:sldId id="1242" r:id="rId56"/>
    <p:sldId id="1264" r:id="rId57"/>
    <p:sldId id="1239" r:id="rId58"/>
    <p:sldId id="1240" r:id="rId59"/>
    <p:sldId id="1241" r:id="rId60"/>
    <p:sldId id="1243" r:id="rId61"/>
    <p:sldId id="1244" r:id="rId62"/>
    <p:sldId id="1245" r:id="rId63"/>
    <p:sldId id="1246" r:id="rId64"/>
    <p:sldId id="1247" r:id="rId65"/>
    <p:sldId id="1248" r:id="rId66"/>
    <p:sldId id="1249" r:id="rId67"/>
    <p:sldId id="1250" r:id="rId68"/>
    <p:sldId id="1334" r:id="rId69"/>
    <p:sldId id="1335" r:id="rId70"/>
    <p:sldId id="1252" r:id="rId71"/>
    <p:sldId id="1291" r:id="rId72"/>
    <p:sldId id="1292" r:id="rId73"/>
    <p:sldId id="1303" r:id="rId74"/>
    <p:sldId id="1332" r:id="rId75"/>
    <p:sldId id="1324" r:id="rId76"/>
    <p:sldId id="1351" r:id="rId77"/>
    <p:sldId id="1304" r:id="rId78"/>
    <p:sldId id="1305" r:id="rId79"/>
    <p:sldId id="1353" r:id="rId80"/>
    <p:sldId id="1319" r:id="rId81"/>
    <p:sldId id="1320" r:id="rId82"/>
    <p:sldId id="1307" r:id="rId83"/>
    <p:sldId id="1308" r:id="rId84"/>
    <p:sldId id="1309" r:id="rId85"/>
    <p:sldId id="1310" r:id="rId86"/>
    <p:sldId id="1311" r:id="rId87"/>
    <p:sldId id="1312" r:id="rId88"/>
    <p:sldId id="1313" r:id="rId89"/>
    <p:sldId id="1314" r:id="rId90"/>
    <p:sldId id="1315" r:id="rId91"/>
    <p:sldId id="1316" r:id="rId92"/>
    <p:sldId id="1326" r:id="rId93"/>
    <p:sldId id="1306" r:id="rId94"/>
    <p:sldId id="1317" r:id="rId95"/>
    <p:sldId id="1340" r:id="rId96"/>
    <p:sldId id="1341" r:id="rId97"/>
    <p:sldId id="1342" r:id="rId98"/>
    <p:sldId id="1276" r:id="rId99"/>
  </p:sldIdLst>
  <p:sldSz cx="9144000" cy="6858000" type="screen4x3"/>
  <p:notesSz cx="7315200" cy="9601200"/>
  <p:embeddedFontLst>
    <p:embeddedFont>
      <p:font typeface="Helvetica" pitchFamily="34" charset="0"/>
      <p:regular r:id="rId102"/>
      <p:bold r:id="rId103"/>
      <p:italic r:id="rId104"/>
      <p:boldItalic r:id="rId105"/>
    </p:embeddedFont>
    <p:embeddedFont>
      <p:font typeface="Times" pitchFamily="18" charset="0"/>
      <p:regular r:id="rId106"/>
      <p:bold r:id="rId107"/>
      <p:italic r:id="rId108"/>
      <p:boldItalic r:id="rId109"/>
    </p:embeddedFont>
  </p:embeddedFontLst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30000"/>
      </a:spcBef>
      <a:spcAft>
        <a:spcPct val="30000"/>
      </a:spcAft>
      <a:buClr>
        <a:schemeClr val="tx1"/>
      </a:buClr>
      <a:buSzPct val="90000"/>
      <a:buFont typeface="Wingdings" pitchFamily="2" charset="2"/>
      <a:buChar char="n"/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30000"/>
      </a:spcAft>
      <a:buClr>
        <a:schemeClr val="tx1"/>
      </a:buClr>
      <a:buSzPct val="90000"/>
      <a:buFont typeface="Wingdings" pitchFamily="2" charset="2"/>
      <a:buChar char="n"/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30000"/>
      </a:spcAft>
      <a:buClr>
        <a:schemeClr val="tx1"/>
      </a:buClr>
      <a:buSzPct val="90000"/>
      <a:buFont typeface="Wingdings" pitchFamily="2" charset="2"/>
      <a:buChar char="n"/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30000"/>
      </a:spcAft>
      <a:buClr>
        <a:schemeClr val="tx1"/>
      </a:buClr>
      <a:buSzPct val="90000"/>
      <a:buFont typeface="Wingdings" pitchFamily="2" charset="2"/>
      <a:buChar char="n"/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30000"/>
      </a:spcAft>
      <a:buClr>
        <a:schemeClr val="tx1"/>
      </a:buClr>
      <a:buSzPct val="90000"/>
      <a:buFont typeface="Wingdings" pitchFamily="2" charset="2"/>
      <a:buChar char="n"/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D1D"/>
    <a:srgbClr val="FF00FF"/>
    <a:srgbClr val="00FF00"/>
    <a:srgbClr val="000000"/>
    <a:srgbClr val="007434"/>
    <a:srgbClr val="FFFFFF"/>
    <a:srgbClr val="FF3300"/>
    <a:srgbClr val="FFFF00"/>
    <a:srgbClr val="FF2F2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39" autoAdjust="0"/>
  </p:normalViewPr>
  <p:slideViewPr>
    <p:cSldViewPr snapToGrid="0">
      <p:cViewPr varScale="1">
        <p:scale>
          <a:sx n="65" d="100"/>
          <a:sy n="65" d="100"/>
        </p:scale>
        <p:origin x="-1152" y="-96"/>
      </p:cViewPr>
      <p:guideLst>
        <p:guide orient="horz" pos="2283"/>
        <p:guide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72"/>
    </p:cViewPr>
  </p:sorterViewPr>
  <p:notesViewPr>
    <p:cSldViewPr snapToGrid="0">
      <p:cViewPr>
        <p:scale>
          <a:sx n="75" d="100"/>
          <a:sy n="75" d="100"/>
        </p:scale>
        <p:origin x="-1212" y="-60"/>
      </p:cViewPr>
      <p:guideLst>
        <p:guide orient="horz" pos="3023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07" Type="http://schemas.openxmlformats.org/officeDocument/2006/relationships/font" Target="fonts/font6.fntdata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slide" Target="slides/slide53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87" Type="http://schemas.openxmlformats.org/officeDocument/2006/relationships/slide" Target="slides/slide74.xml"/><Relationship Id="rId102" Type="http://schemas.openxmlformats.org/officeDocument/2006/relationships/font" Target="fonts/font1.fntdata"/><Relationship Id="rId11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100" Type="http://schemas.openxmlformats.org/officeDocument/2006/relationships/notesMaster" Target="notesMasters/notesMaster1.xml"/><Relationship Id="rId105" Type="http://schemas.openxmlformats.org/officeDocument/2006/relationships/font" Target="fonts/font4.fntdata"/><Relationship Id="rId11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103" Type="http://schemas.openxmlformats.org/officeDocument/2006/relationships/font" Target="fonts/font2.fntdata"/><Relationship Id="rId108" Type="http://schemas.openxmlformats.org/officeDocument/2006/relationships/font" Target="fonts/font7.fntdata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6" Type="http://schemas.openxmlformats.org/officeDocument/2006/relationships/font" Target="fonts/font5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font" Target="fonts/font8.fntdata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04" Type="http://schemas.openxmlformats.org/officeDocument/2006/relationships/font" Target="fonts/font3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6.xml"/><Relationship Id="rId3" Type="http://schemas.openxmlformats.org/officeDocument/2006/relationships/slide" Target="slides/slide13.xml"/><Relationship Id="rId7" Type="http://schemas.openxmlformats.org/officeDocument/2006/relationships/slide" Target="slides/slide61.xml"/><Relationship Id="rId2" Type="http://schemas.openxmlformats.org/officeDocument/2006/relationships/slide" Target="slides/slide3.xml"/><Relationship Id="rId1" Type="http://schemas.openxmlformats.org/officeDocument/2006/relationships/slide" Target="slides/slide1.xml"/><Relationship Id="rId6" Type="http://schemas.openxmlformats.org/officeDocument/2006/relationships/slide" Target="slides/slide44.xml"/><Relationship Id="rId5" Type="http://schemas.openxmlformats.org/officeDocument/2006/relationships/slide" Target="slides/slide39.xml"/><Relationship Id="rId4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27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6825" y="727075"/>
            <a:ext cx="4781550" cy="35861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59300"/>
            <a:ext cx="5362575" cy="4321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598" tIns="46958" rIns="95598" bIns="46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20792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4143587" y="0"/>
            <a:ext cx="3169920" cy="480307"/>
          </a:xfrm>
          <a:prstGeom prst="rect">
            <a:avLst/>
          </a:prstGeom>
          <a:noFill/>
        </p:spPr>
        <p:txBody>
          <a:bodyPr lIns="95930" tIns="47965" rIns="95930" bIns="47965"/>
          <a:lstStyle/>
          <a:p>
            <a:pPr>
              <a:buClr>
                <a:prstClr val="black"/>
              </a:buClr>
            </a:pPr>
            <a:fld id="{71B1E40D-05F3-4627-9616-91BD442ABE73}" type="datetime1">
              <a:rPr lang="en-US" smtClean="0">
                <a:solidFill>
                  <a:prstClr val="black"/>
                </a:solidFill>
              </a:rPr>
              <a:pPr>
                <a:buClr>
                  <a:prstClr val="black"/>
                </a:buClr>
              </a:pPr>
              <a:t>8/7/2013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150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248"/>
            <a:ext cx="3169920" cy="480307"/>
          </a:xfrm>
          <a:prstGeom prst="rect">
            <a:avLst/>
          </a:prstGeom>
          <a:noFill/>
        </p:spPr>
        <p:txBody>
          <a:bodyPr lIns="95930" tIns="47965" rIns="95930" bIns="47965"/>
          <a:lstStyle/>
          <a:p>
            <a:pPr>
              <a:buClr>
                <a:prstClr val="black"/>
              </a:buClr>
            </a:pPr>
            <a:fld id="{765D1850-C9B3-475E-BFE7-59A2436E79B9}" type="slidenum">
              <a:rPr lang="en-US" smtClean="0">
                <a:solidFill>
                  <a:prstClr val="black"/>
                </a:solidFill>
              </a:rPr>
              <a:pPr>
                <a:buClr>
                  <a:prstClr val="black"/>
                </a:buClr>
              </a:pPr>
              <a:t>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1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5238" y="723900"/>
            <a:ext cx="4786312" cy="3589338"/>
          </a:xfrm>
          <a:ln/>
        </p:spPr>
      </p:sp>
      <p:sp>
        <p:nvSpPr>
          <p:cNvPr id="162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2000" dirty="0" smtClean="0"/>
              <a:t>In this talk I will show you that</a:t>
            </a:r>
            <a:endParaRPr lang="en-US" dirty="0" smtClean="0"/>
          </a:p>
          <a:p>
            <a:pPr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Southwest Research Institute</a:t>
            </a:r>
            <a:r>
              <a:rPr lang="en-US" sz="2000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</a:t>
            </a:r>
            <a:r>
              <a:rPr 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is at the forefront of understanding the solar wind that fills the space around our solar system and its interaction at the galactic frontier!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6661" tIns="48331" rIns="96661" bIns="48331"/>
          <a:lstStyle/>
          <a:p>
            <a:pPr>
              <a:buClr>
                <a:prstClr val="black"/>
              </a:buClr>
            </a:pPr>
            <a:fld id="{03B82182-3D2D-49E4-89AB-AE12F5AD3E37}" type="slidenum">
              <a:rPr lang="en-US">
                <a:solidFill>
                  <a:prstClr val="black"/>
                </a:solidFill>
              </a:rPr>
              <a:pPr>
                <a:buClr>
                  <a:prstClr val="black"/>
                </a:buClr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</p:spPr>
        <p:txBody>
          <a:bodyPr lIns="96661" tIns="48331" rIns="96661" bIns="48331"/>
          <a:lstStyle/>
          <a:p>
            <a:pPr>
              <a:buClr>
                <a:prstClr val="black"/>
              </a:buClr>
            </a:pPr>
            <a:fld id="{06F5958F-362F-495E-AEDC-E9AC05DC4F17}" type="slidenum">
              <a:rPr lang="en-US" smtClean="0">
                <a:solidFill>
                  <a:prstClr val="black"/>
                </a:solidFill>
              </a:rPr>
              <a:pPr>
                <a:buClr>
                  <a:prstClr val="black"/>
                </a:buClr>
              </a:pPr>
              <a:t>21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5238" y="723900"/>
            <a:ext cx="4786312" cy="3589338"/>
          </a:xfrm>
          <a:ln/>
        </p:spPr>
      </p:sp>
      <p:sp>
        <p:nvSpPr>
          <p:cNvPr id="162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2000" smtClean="0"/>
              <a:t>In this talk I will show you that</a:t>
            </a:r>
            <a:endParaRPr lang="en-US" smtClean="0"/>
          </a:p>
          <a:p>
            <a:pPr>
              <a:defRPr/>
            </a:pPr>
            <a:r>
              <a:rPr lang="en-US" sz="2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Southwest Research Institute</a:t>
            </a:r>
            <a:r>
              <a:rPr lang="en-US" sz="2000" baseline="30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</a:t>
            </a:r>
            <a:r>
              <a:rPr lang="en-US" sz="2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is at the forefront of understanding the solar wind that fills the space around our solar system and its interaction at the galactic frontier!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5238" y="723900"/>
            <a:ext cx="4786312" cy="3589338"/>
          </a:xfrm>
          <a:ln/>
        </p:spPr>
      </p:sp>
      <p:sp>
        <p:nvSpPr>
          <p:cNvPr id="160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2000" smtClean="0"/>
              <a:t>In this talk I will show you that</a:t>
            </a:r>
            <a:endParaRPr lang="en-US" smtClean="0"/>
          </a:p>
          <a:p>
            <a:pPr>
              <a:defRPr/>
            </a:pPr>
            <a:r>
              <a:rPr lang="en-US" sz="2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Southwest Research Institute</a:t>
            </a:r>
            <a:r>
              <a:rPr lang="en-US" sz="2000" baseline="30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</a:t>
            </a:r>
            <a:r>
              <a:rPr lang="en-US" sz="2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is at the forefront of understanding the solar wind that fills the space around our solar system and its interaction at the galactic frontier!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5238" y="723900"/>
            <a:ext cx="4786312" cy="3589338"/>
          </a:xfrm>
          <a:ln/>
        </p:spPr>
      </p:sp>
      <p:sp>
        <p:nvSpPr>
          <p:cNvPr id="160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2000" smtClean="0"/>
              <a:t>In this talk I will show you that</a:t>
            </a:r>
            <a:endParaRPr lang="en-US" smtClean="0"/>
          </a:p>
          <a:p>
            <a:pPr>
              <a:defRPr/>
            </a:pPr>
            <a:r>
              <a:rPr lang="en-US" sz="2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Southwest Research Institute</a:t>
            </a:r>
            <a:r>
              <a:rPr lang="en-US" sz="2000" baseline="300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sym typeface="Symbol" pitchFamily="18" charset="2"/>
              </a:rPr>
              <a:t></a:t>
            </a:r>
            <a:r>
              <a:rPr lang="en-US" sz="20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is at the forefront of understanding the solar wind that fills the space around our solar system and its interaction at the galactic frontier!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4143587" y="0"/>
            <a:ext cx="3169920" cy="480307"/>
          </a:xfrm>
          <a:prstGeom prst="rect">
            <a:avLst/>
          </a:prstGeom>
          <a:noFill/>
        </p:spPr>
        <p:txBody>
          <a:bodyPr lIns="95930" tIns="47965" rIns="95930" bIns="47965"/>
          <a:lstStyle/>
          <a:p>
            <a:pPr>
              <a:buClr>
                <a:prstClr val="black"/>
              </a:buClr>
            </a:pPr>
            <a:fld id="{71B1E40D-05F3-4627-9616-91BD442ABE73}" type="datetime1">
              <a:rPr lang="en-US" smtClean="0">
                <a:solidFill>
                  <a:prstClr val="black"/>
                </a:solidFill>
              </a:rPr>
              <a:pPr>
                <a:buClr>
                  <a:prstClr val="black"/>
                </a:buClr>
              </a:pPr>
              <a:t>8/7/2013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150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248"/>
            <a:ext cx="3169920" cy="480307"/>
          </a:xfrm>
          <a:prstGeom prst="rect">
            <a:avLst/>
          </a:prstGeom>
          <a:noFill/>
        </p:spPr>
        <p:txBody>
          <a:bodyPr lIns="95930" tIns="47965" rIns="95930" bIns="47965"/>
          <a:lstStyle/>
          <a:p>
            <a:pPr>
              <a:buClr>
                <a:prstClr val="black"/>
              </a:buClr>
            </a:pPr>
            <a:fld id="{765D1850-C9B3-475E-BFE7-59A2436E79B9}" type="slidenum">
              <a:rPr lang="en-US" smtClean="0">
                <a:solidFill>
                  <a:prstClr val="black"/>
                </a:solidFill>
              </a:rPr>
              <a:pPr>
                <a:buClr>
                  <a:prstClr val="black"/>
                </a:buClr>
              </a:pPr>
              <a:t>44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1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3"/>
          <p:cNvSpPr>
            <a:spLocks noGrp="1" noChangeArrowheads="1"/>
          </p:cNvSpPr>
          <p:nvPr>
            <p:ph type="dt" sz="quarter" idx="4294967295"/>
          </p:nvPr>
        </p:nvSpPr>
        <p:spPr bwMode="auto">
          <a:xfrm>
            <a:off x="4143375" y="0"/>
            <a:ext cx="3170238" cy="4810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5930" tIns="47965" rIns="95930" bIns="47965"/>
          <a:lstStyle/>
          <a:p>
            <a:pPr eaLnBrk="0" hangingPunct="0">
              <a:spcBef>
                <a:spcPct val="30000"/>
              </a:spcBef>
              <a:spcAft>
                <a:spcPct val="30000"/>
              </a:spcAft>
              <a:buClr>
                <a:srgbClr val="000000"/>
              </a:buClr>
              <a:buSzPct val="90000"/>
              <a:buFont typeface="Wingdings" pitchFamily="2" charset="2"/>
              <a:buChar char="n"/>
            </a:pPr>
            <a:fld id="{57364031-C2AE-47AE-847D-51009FECA5E8}" type="datetime1">
              <a:rPr lang="en-US">
                <a:solidFill>
                  <a:srgbClr val="000000"/>
                </a:solidFill>
              </a:rPr>
              <a:pPr eaLnBrk="0" hangingPunct="0">
                <a:spcBef>
                  <a:spcPct val="30000"/>
                </a:spcBef>
                <a:spcAft>
                  <a:spcPct val="30000"/>
                </a:spcAft>
                <a:buClr>
                  <a:srgbClr val="000000"/>
                </a:buClr>
                <a:buSzPct val="90000"/>
                <a:buFont typeface="Wingdings" pitchFamily="2" charset="2"/>
                <a:buChar char="n"/>
              </a:pPr>
              <a:t>8/7/2013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403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5930" tIns="47965" rIns="95930" bIns="47965"/>
          <a:lstStyle/>
          <a:p>
            <a:pPr eaLnBrk="0" hangingPunct="0">
              <a:spcBef>
                <a:spcPct val="30000"/>
              </a:spcBef>
              <a:spcAft>
                <a:spcPct val="30000"/>
              </a:spcAft>
              <a:buClr>
                <a:srgbClr val="000000"/>
              </a:buClr>
              <a:buSzPct val="90000"/>
              <a:buFont typeface="Wingdings" pitchFamily="2" charset="2"/>
              <a:buChar char="n"/>
            </a:pPr>
            <a:fld id="{5C7F0B9F-BE33-489A-B78A-4C6D647C292A}" type="slidenum">
              <a:rPr lang="en-US">
                <a:solidFill>
                  <a:srgbClr val="000000"/>
                </a:solidFill>
              </a:rPr>
              <a:pPr eaLnBrk="0" hangingPunct="0">
                <a:spcBef>
                  <a:spcPct val="30000"/>
                </a:spcBef>
                <a:spcAft>
                  <a:spcPct val="30000"/>
                </a:spcAft>
                <a:buClr>
                  <a:srgbClr val="000000"/>
                </a:buClr>
                <a:buSzPct val="90000"/>
                <a:buFont typeface="Wingdings" pitchFamily="2" charset="2"/>
                <a:buChar char="n"/>
              </a:pPr>
              <a:t>61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4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4143587" y="0"/>
            <a:ext cx="3169920" cy="480307"/>
          </a:xfrm>
          <a:prstGeom prst="rect">
            <a:avLst/>
          </a:prstGeom>
          <a:noFill/>
        </p:spPr>
        <p:txBody>
          <a:bodyPr lIns="95930" tIns="47965" rIns="95930" bIns="47965"/>
          <a:lstStyle/>
          <a:p>
            <a:pPr>
              <a:buClr>
                <a:prstClr val="black"/>
              </a:buClr>
            </a:pPr>
            <a:fld id="{71B1E40D-05F3-4627-9616-91BD442ABE73}" type="datetime1">
              <a:rPr lang="en-US" smtClean="0">
                <a:solidFill>
                  <a:prstClr val="black"/>
                </a:solidFill>
              </a:rPr>
              <a:pPr>
                <a:buClr>
                  <a:prstClr val="black"/>
                </a:buClr>
              </a:pPr>
              <a:t>8/7/2013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150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587" y="9119248"/>
            <a:ext cx="3169920" cy="480307"/>
          </a:xfrm>
          <a:prstGeom prst="rect">
            <a:avLst/>
          </a:prstGeom>
          <a:noFill/>
        </p:spPr>
        <p:txBody>
          <a:bodyPr lIns="95930" tIns="47965" rIns="95930" bIns="47965"/>
          <a:lstStyle/>
          <a:p>
            <a:pPr>
              <a:buClr>
                <a:prstClr val="black"/>
              </a:buClr>
            </a:pPr>
            <a:fld id="{765D1850-C9B3-475E-BFE7-59A2436E79B9}" type="slidenum">
              <a:rPr lang="en-US" smtClean="0">
                <a:solidFill>
                  <a:prstClr val="black"/>
                </a:solidFill>
              </a:rPr>
              <a:pPr>
                <a:buClr>
                  <a:prstClr val="black"/>
                </a:buClr>
              </a:pPr>
              <a:t>86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15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Main AMP 2005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Main AMP 2005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 baseline="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2219325"/>
            <a:ext cx="3200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19325"/>
            <a:ext cx="3200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34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33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34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33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30000"/>
              </a:spcAft>
              <a:buClr>
                <a:schemeClr val="tx1"/>
              </a:buClr>
              <a:buSzPct val="90000"/>
              <a:buFont typeface="Wingdings" pitchFamily="2" charset="2"/>
              <a:buChar char="n"/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30000"/>
              </a:spcAft>
              <a:buClr>
                <a:schemeClr val="tx1"/>
              </a:buClr>
              <a:buSzPct val="90000"/>
              <a:buFont typeface="Wingdings" pitchFamily="2" charset="2"/>
              <a:buChar char="n"/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30000"/>
              </a:spcAft>
              <a:buClr>
                <a:schemeClr val="tx1"/>
              </a:buClr>
              <a:buSzPct val="90000"/>
              <a:buFont typeface="Wingdings" pitchFamily="2" charset="2"/>
              <a:buChar char="n"/>
              <a:defRPr/>
            </a:lvl1pPr>
          </a:lstStyle>
          <a:p>
            <a:pPr>
              <a:buClr>
                <a:srgbClr val="FFFFFF"/>
              </a:buClr>
              <a:defRPr/>
            </a:pPr>
            <a:fld id="{B95940CA-23F7-47FE-8A55-5A652BA82E50}" type="slidenum">
              <a:rPr lang="en-US">
                <a:solidFill>
                  <a:srgbClr val="FFFFFF"/>
                </a:solidFill>
              </a:rPr>
              <a:pPr>
                <a:buClr>
                  <a:srgbClr val="FFFFFF"/>
                </a:buCl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Main AMP 2005"/>
          <p:cNvPicPr>
            <a:picLocks noChangeAspect="1" noChangeArrowheads="1"/>
          </p:cNvPicPr>
          <p:nvPr userDrawn="1"/>
        </p:nvPicPr>
        <p:blipFill>
          <a:blip r:embed="rId2" cstate="print">
            <a:lum bright="2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2219325"/>
            <a:ext cx="3200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19325"/>
            <a:ext cx="3200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Main AMP 2005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34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33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5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295400" y="2219325"/>
            <a:ext cx="65532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5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2219325"/>
            <a:ext cx="3200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2219325"/>
            <a:ext cx="32004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5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1295400" y="2219325"/>
            <a:ext cx="3200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2219325"/>
            <a:ext cx="3200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Main AMP 2005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666320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 baseline="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68727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7646554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2219325"/>
            <a:ext cx="3200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19325"/>
            <a:ext cx="3200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2774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 baseline="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336244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19868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4087129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9755489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6251957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35238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34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33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200654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30000"/>
              </a:spcAft>
              <a:buClr>
                <a:schemeClr val="tx1"/>
              </a:buClr>
              <a:buSzPct val="90000"/>
              <a:buFont typeface="Wingdings" pitchFamily="2" charset="2"/>
              <a:buChar char="n"/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30000"/>
              </a:spcAft>
              <a:buClr>
                <a:schemeClr val="tx1"/>
              </a:buClr>
              <a:buSzPct val="90000"/>
              <a:buFont typeface="Wingdings" pitchFamily="2" charset="2"/>
              <a:buChar char="n"/>
              <a:defRPr/>
            </a:lvl1pPr>
          </a:lstStyle>
          <a:p>
            <a:pPr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30000"/>
              </a:spcBef>
              <a:spcAft>
                <a:spcPct val="30000"/>
              </a:spcAft>
              <a:buClr>
                <a:schemeClr val="tx1"/>
              </a:buClr>
              <a:buSzPct val="90000"/>
              <a:buFont typeface="Wingdings" pitchFamily="2" charset="2"/>
              <a:buChar char="n"/>
              <a:defRPr/>
            </a:lvl1pPr>
          </a:lstStyle>
          <a:p>
            <a:pPr>
              <a:buClr>
                <a:srgbClr val="FFFFFF"/>
              </a:buClr>
              <a:defRPr/>
            </a:pPr>
            <a:fld id="{FA5E7004-E381-4A85-8BBE-03EA96B40A77}" type="slidenum">
              <a:rPr lang="en-US">
                <a:solidFill>
                  <a:srgbClr val="FFFFFF"/>
                </a:solidFill>
              </a:rPr>
              <a:pPr>
                <a:buClr>
                  <a:srgbClr val="FFFFFF"/>
                </a:buCl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22947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Main AMP 2005"/>
          <p:cNvPicPr>
            <a:picLocks noChangeAspect="1" noChangeArrowheads="1"/>
          </p:cNvPicPr>
          <p:nvPr userDrawn="1"/>
        </p:nvPicPr>
        <p:blipFill>
          <a:blip r:embed="rId2" cstate="print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113494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1134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8448065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2219325"/>
            <a:ext cx="3200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19325"/>
            <a:ext cx="3200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29802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39723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85601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1835239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7825377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3268252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85779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34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33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497185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5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295400" y="2219325"/>
            <a:ext cx="65532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246289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2219325"/>
            <a:ext cx="3200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19325"/>
            <a:ext cx="3200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5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2219325"/>
            <a:ext cx="3200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2219325"/>
            <a:ext cx="32004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35690570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5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1295400" y="2219325"/>
            <a:ext cx="3200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2219325"/>
            <a:ext cx="3200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160114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Main AMP 2005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830624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88800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766780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2219325"/>
            <a:ext cx="3200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19325"/>
            <a:ext cx="3200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448872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500041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63882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515543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9672687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7261512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261328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34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33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9595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34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33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35C17B7-67A6-4914-9243-7F9FB389D2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Main AMP 2005"/>
          <p:cNvPicPr>
            <a:picLocks noChangeAspect="1" noChangeArrowheads="1"/>
          </p:cNvPicPr>
          <p:nvPr userDrawn="1"/>
        </p:nvPicPr>
        <p:blipFill>
          <a:blip r:embed="rId2" cstate="print">
            <a:lum bright="2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2219325"/>
            <a:ext cx="3200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19325"/>
            <a:ext cx="3200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34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33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5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2219325"/>
            <a:ext cx="65532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4352925"/>
            <a:ext cx="65532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5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1295400" y="2219325"/>
            <a:ext cx="3200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2219325"/>
            <a:ext cx="3200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5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2219325"/>
            <a:ext cx="3200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2219325"/>
            <a:ext cx="3200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352925"/>
            <a:ext cx="3200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Main AMP 2005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2219325"/>
            <a:ext cx="3200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19325"/>
            <a:ext cx="3200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2219325"/>
            <a:ext cx="3200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19325"/>
            <a:ext cx="3200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wipe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>
    <p:wipe dir="d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34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33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5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1295400" y="2219325"/>
            <a:ext cx="3200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2219325"/>
            <a:ext cx="3200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5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2219325"/>
            <a:ext cx="65532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4352925"/>
            <a:ext cx="65532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fld id="{A4091114-316E-4CA5-8357-AE2B0A4577C9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fld id="{00E20EBE-7566-48D5-B0FE-6C589981D298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fld id="{B8A33A24-51FE-4547-A20D-D1A904AEC789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fld id="{54D9685A-AFAC-4852-8076-E3258FDF1FC9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fld id="{AADAD736-73AC-4BEA-88F3-8E82B989EEE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fld id="{B9401189-F94A-4844-9F89-8072FFAF51BC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fld id="{489B406D-2F59-4C60-B577-EB8711F5B826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fld id="{F001D7F3-CD91-49F6-A47E-1A78445772E8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fld id="{4ECF303A-F61F-474D-9EF0-A86598CB63BC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fld id="{D1CF1E1E-69AC-49F2-B7F4-D4A7AEBD5CF7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fld id="{A753A22A-EE19-4D1F-96B7-CBF115C43A43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fld id="{06C3BB76-52ED-4BF5-A146-CF5951E176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024" name="Picture 16" descr="Main AMP 2005"/>
          <p:cNvPicPr>
            <a:picLocks noChangeAspect="1" noChangeArrowheads="1"/>
          </p:cNvPicPr>
          <p:nvPr userDrawn="1"/>
        </p:nvPicPr>
        <p:blipFill>
          <a:blip r:embed="rId2" cstate="print">
            <a:lum bright="2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2219325"/>
            <a:ext cx="3200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19325"/>
            <a:ext cx="3200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34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33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5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295400" y="2219325"/>
            <a:ext cx="6553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5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2219325"/>
            <a:ext cx="3200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2219325"/>
            <a:ext cx="32004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5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1295400" y="2219325"/>
            <a:ext cx="3200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2219325"/>
            <a:ext cx="3200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fld id="{32C59C6D-C35A-4832-9177-66422F48542B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fld id="{04025D99-75BD-4E99-8F05-E356206D9C3C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fld id="{5001EA3C-538C-4345-A725-31E1946B04AD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fld id="{739348B0-7EAA-44AB-8684-4A63BE4B7F41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fld id="{27EF724F-3293-4F3F-9D53-1B18DF39299B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fld id="{DF1E104F-3307-4E8B-8197-65BCA370A4B9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fld id="{6BB1337B-F661-4718-AC18-4C5B36E94A83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fld id="{91E6F320-3BE3-4E59-BF8E-F425D8BF412D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fld id="{3EACFFD5-FD56-4CB0-AEFF-5842CAEEA6EC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fld id="{34F84F36-997C-4D82-9C38-36885E59F5EF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buClr>
                <a:srgbClr val="000000"/>
              </a:buClr>
            </a:pPr>
            <a:fld id="{993A1D34-50BC-4F2F-9D10-031646A4D267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Main AMP 2005"/>
          <p:cNvPicPr>
            <a:picLocks noChangeAspect="1" noChangeArrowheads="1"/>
          </p:cNvPicPr>
          <p:nvPr userDrawn="1"/>
        </p:nvPicPr>
        <p:blipFill>
          <a:blip r:embed="rId2" cstate="print">
            <a:lum bright="2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2219325"/>
            <a:ext cx="3200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19325"/>
            <a:ext cx="3200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334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334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5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2219325"/>
            <a:ext cx="3200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2219325"/>
            <a:ext cx="3200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352925"/>
            <a:ext cx="3200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image" Target="../media/image1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9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8" descr="Main AMP 2005"/>
          <p:cNvPicPr>
            <a:picLocks noChangeAspect="1" noChangeArrowheads="1"/>
          </p:cNvPicPr>
          <p:nvPr/>
        </p:nvPicPr>
        <p:blipFill>
          <a:blip r:embed="rId13" cstate="print">
            <a:lum bright="2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95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Two Lyne Template y g j p With</a:t>
            </a:r>
            <a:br>
              <a:rPr lang="en-US" smtClean="0"/>
            </a:br>
            <a:r>
              <a:rPr lang="en-US" smtClean="0"/>
              <a:t>Upper / Lower y g j p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219325"/>
            <a:ext cx="6553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1st Level</a:t>
            </a:r>
          </a:p>
          <a:p>
            <a:pPr lvl="1"/>
            <a:r>
              <a:rPr lang="en-US" smtClean="0"/>
              <a:t>2nd Level</a:t>
            </a:r>
          </a:p>
          <a:p>
            <a:pPr lvl="2"/>
            <a:r>
              <a:rPr lang="en-US" smtClean="0"/>
              <a:t>3rd Level</a:t>
            </a:r>
          </a:p>
          <a:p>
            <a:pPr lvl="2"/>
            <a:r>
              <a:rPr lang="en-US" smtClean="0"/>
              <a:t>3rd Level</a:t>
            </a:r>
          </a:p>
          <a:p>
            <a:pPr lvl="0"/>
            <a:r>
              <a:rPr lang="en-US" smtClean="0"/>
              <a:t>1st Level</a:t>
            </a:r>
          </a:p>
          <a:p>
            <a:pPr lvl="0"/>
            <a:r>
              <a:rPr lang="en-US" smtClean="0"/>
              <a:t>1st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285750" algn="l" rtl="0" eaLnBrk="0" fontAlgn="base" hangingPunct="0">
        <a:spcBef>
          <a:spcPct val="35000"/>
        </a:spcBef>
        <a:spcAft>
          <a:spcPct val="35000"/>
        </a:spcAft>
        <a:buClr>
          <a:srgbClr val="FF0000"/>
        </a:buClr>
        <a:buSzPct val="90000"/>
        <a:buFont typeface="Wingdings" pitchFamily="2" charset="2"/>
        <a:buChar char="n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87388" indent="-173038" algn="l" rtl="0" eaLnBrk="0" fontAlgn="base" hangingPunct="0">
        <a:lnSpc>
          <a:spcPct val="110000"/>
        </a:lnSpc>
        <a:spcBef>
          <a:spcPct val="0"/>
        </a:spcBef>
        <a:spcAft>
          <a:spcPct val="30000"/>
        </a:spcAft>
        <a:buClr>
          <a:schemeClr val="tx1"/>
        </a:buClr>
        <a:buSzPct val="90000"/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085850" indent="-171450" algn="l" rtl="0" eaLnBrk="0" fontAlgn="base" hangingPunct="0">
        <a:lnSpc>
          <a:spcPct val="110000"/>
        </a:lnSpc>
        <a:spcBef>
          <a:spcPct val="5000"/>
        </a:spcBef>
        <a:spcAft>
          <a:spcPct val="5000"/>
        </a:spcAft>
        <a:buClr>
          <a:schemeClr val="tx1"/>
        </a:buClr>
        <a:buSzPct val="100000"/>
        <a:buChar char="•"/>
        <a:defRPr sz="1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428750" indent="-171450" algn="l" rtl="0" eaLnBrk="0" fontAlgn="base" hangingPunct="0">
        <a:spcBef>
          <a:spcPct val="5000"/>
        </a:spcBef>
        <a:spcAft>
          <a:spcPct val="500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8" descr="Main AMP 2005"/>
          <p:cNvPicPr>
            <a:picLocks noChangeAspect="1" noChangeArrowheads="1"/>
          </p:cNvPicPr>
          <p:nvPr userDrawn="1"/>
        </p:nvPicPr>
        <p:blipFill>
          <a:blip r:embed="rId16" cstate="print">
            <a:lum bright="2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95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Two Lyne Template y g j p With</a:t>
            </a:r>
            <a:br>
              <a:rPr lang="en-US" smtClean="0"/>
            </a:br>
            <a:r>
              <a:rPr lang="en-US" smtClean="0"/>
              <a:t>Upper / Lower y g j p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219325"/>
            <a:ext cx="6553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1st Level</a:t>
            </a:r>
          </a:p>
          <a:p>
            <a:pPr lvl="1"/>
            <a:r>
              <a:rPr lang="en-US" smtClean="0"/>
              <a:t>2nd Level</a:t>
            </a:r>
          </a:p>
          <a:p>
            <a:pPr lvl="2"/>
            <a:r>
              <a:rPr lang="en-US" smtClean="0"/>
              <a:t>3rd Level</a:t>
            </a:r>
          </a:p>
          <a:p>
            <a:pPr lvl="2"/>
            <a:r>
              <a:rPr lang="en-US" smtClean="0"/>
              <a:t>3rd Level</a:t>
            </a:r>
          </a:p>
          <a:p>
            <a:pPr lvl="0"/>
            <a:r>
              <a:rPr lang="en-US" smtClean="0"/>
              <a:t>1st Level</a:t>
            </a:r>
          </a:p>
          <a:p>
            <a:pPr lvl="0"/>
            <a:r>
              <a:rPr lang="en-US" smtClean="0"/>
              <a:t>1st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285750" algn="l" rtl="0" eaLnBrk="0" fontAlgn="base" hangingPunct="0">
        <a:spcBef>
          <a:spcPct val="35000"/>
        </a:spcBef>
        <a:spcAft>
          <a:spcPct val="35000"/>
        </a:spcAft>
        <a:buClr>
          <a:srgbClr val="FF0000"/>
        </a:buClr>
        <a:buSzPct val="90000"/>
        <a:buFont typeface="Wingdings" pitchFamily="2" charset="2"/>
        <a:buChar char="n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87388" indent="-173038" algn="l" rtl="0" eaLnBrk="0" fontAlgn="base" hangingPunct="0">
        <a:lnSpc>
          <a:spcPct val="110000"/>
        </a:lnSpc>
        <a:spcBef>
          <a:spcPct val="0"/>
        </a:spcBef>
        <a:spcAft>
          <a:spcPct val="30000"/>
        </a:spcAft>
        <a:buClr>
          <a:schemeClr val="tx1"/>
        </a:buClr>
        <a:buSzPct val="90000"/>
        <a:buChar char="–"/>
        <a:defRPr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085850" indent="-171450" algn="l" rtl="0" eaLnBrk="0" fontAlgn="base" hangingPunct="0">
        <a:lnSpc>
          <a:spcPct val="110000"/>
        </a:lnSpc>
        <a:spcBef>
          <a:spcPct val="5000"/>
        </a:spcBef>
        <a:spcAft>
          <a:spcPct val="5000"/>
        </a:spcAft>
        <a:buClr>
          <a:schemeClr val="tx1"/>
        </a:buClr>
        <a:buSzPct val="100000"/>
        <a:buChar char="•"/>
        <a:defRPr sz="1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428750" indent="-171450" algn="l" rtl="0" eaLnBrk="0" fontAlgn="base" hangingPunct="0">
        <a:spcBef>
          <a:spcPct val="5000"/>
        </a:spcBef>
        <a:spcAft>
          <a:spcPct val="500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8" descr="Main AMP 2005"/>
          <p:cNvPicPr>
            <a:picLocks noChangeAspect="1" noChangeArrowheads="1"/>
          </p:cNvPicPr>
          <p:nvPr/>
        </p:nvPicPr>
        <p:blipFill>
          <a:blip r:embed="rId14" cstate="print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95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Two Lyne Template y g j p With</a:t>
            </a:r>
            <a:br>
              <a:rPr lang="en-US" smtClean="0"/>
            </a:br>
            <a:r>
              <a:rPr lang="en-US" smtClean="0"/>
              <a:t>Upper / Lower y g j p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219325"/>
            <a:ext cx="6553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1st Level</a:t>
            </a:r>
          </a:p>
          <a:p>
            <a:pPr lvl="1"/>
            <a:r>
              <a:rPr lang="en-US" smtClean="0"/>
              <a:t>2nd Level</a:t>
            </a:r>
          </a:p>
          <a:p>
            <a:pPr lvl="2"/>
            <a:r>
              <a:rPr lang="en-US" smtClean="0"/>
              <a:t>3rd Level</a:t>
            </a:r>
          </a:p>
          <a:p>
            <a:pPr lvl="2"/>
            <a:r>
              <a:rPr lang="en-US" smtClean="0"/>
              <a:t>3rd Level</a:t>
            </a:r>
          </a:p>
          <a:p>
            <a:pPr lvl="0"/>
            <a:r>
              <a:rPr lang="en-US" smtClean="0"/>
              <a:t>1st Level</a:t>
            </a:r>
          </a:p>
          <a:p>
            <a:pPr lvl="0"/>
            <a:r>
              <a:rPr lang="en-US" smtClean="0"/>
              <a:t>1st Level</a:t>
            </a:r>
          </a:p>
        </p:txBody>
      </p:sp>
    </p:spTree>
    <p:extLst>
      <p:ext uri="{BB962C8B-B14F-4D97-AF65-F5344CB8AC3E}">
        <p14:creationId xmlns:p14="http://schemas.microsoft.com/office/powerpoint/2010/main" val="26991573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285750" algn="l" rtl="0" eaLnBrk="0" fontAlgn="base" hangingPunct="0">
        <a:spcBef>
          <a:spcPct val="35000"/>
        </a:spcBef>
        <a:spcAft>
          <a:spcPct val="35000"/>
        </a:spcAft>
        <a:buClr>
          <a:srgbClr val="FF0000"/>
        </a:buClr>
        <a:buSzPct val="90000"/>
        <a:buFont typeface="Wingdings" pitchFamily="2" charset="2"/>
        <a:buChar char="n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87388" indent="-173038" algn="l" rtl="0" eaLnBrk="0" fontAlgn="base" hangingPunct="0">
        <a:lnSpc>
          <a:spcPct val="110000"/>
        </a:lnSpc>
        <a:spcBef>
          <a:spcPct val="0"/>
        </a:spcBef>
        <a:spcAft>
          <a:spcPct val="30000"/>
        </a:spcAft>
        <a:buClr>
          <a:schemeClr val="tx1"/>
        </a:buClr>
        <a:buSzPct val="90000"/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085850" indent="-171450" algn="l" rtl="0" eaLnBrk="0" fontAlgn="base" hangingPunct="0">
        <a:lnSpc>
          <a:spcPct val="110000"/>
        </a:lnSpc>
        <a:spcBef>
          <a:spcPct val="5000"/>
        </a:spcBef>
        <a:spcAft>
          <a:spcPct val="5000"/>
        </a:spcAft>
        <a:buClr>
          <a:schemeClr val="tx1"/>
        </a:buClr>
        <a:buSzPct val="100000"/>
        <a:buChar char="•"/>
        <a:defRPr sz="1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428750" indent="-171450" algn="l" rtl="0" eaLnBrk="0" fontAlgn="base" hangingPunct="0">
        <a:spcBef>
          <a:spcPct val="5000"/>
        </a:spcBef>
        <a:spcAft>
          <a:spcPct val="500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8" descr="Main AMP 2005"/>
          <p:cNvPicPr>
            <a:picLocks noChangeAspect="1" noChangeArrowheads="1"/>
          </p:cNvPicPr>
          <p:nvPr userDrawn="1"/>
        </p:nvPicPr>
        <p:blipFill>
          <a:blip r:embed="rId16" cstate="print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95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Two Lyne Template y g j p With</a:t>
            </a:r>
            <a:br>
              <a:rPr lang="en-US" smtClean="0"/>
            </a:br>
            <a:r>
              <a:rPr lang="en-US" smtClean="0"/>
              <a:t>Upper / Lower y g j p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219325"/>
            <a:ext cx="6553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1st Level</a:t>
            </a:r>
          </a:p>
          <a:p>
            <a:pPr lvl="1"/>
            <a:r>
              <a:rPr lang="en-US" smtClean="0"/>
              <a:t>2nd Level</a:t>
            </a:r>
          </a:p>
          <a:p>
            <a:pPr lvl="2"/>
            <a:r>
              <a:rPr lang="en-US" smtClean="0"/>
              <a:t>3rd Level</a:t>
            </a:r>
          </a:p>
          <a:p>
            <a:pPr lvl="2"/>
            <a:r>
              <a:rPr lang="en-US" smtClean="0"/>
              <a:t>3rd Level</a:t>
            </a:r>
          </a:p>
          <a:p>
            <a:pPr lvl="0"/>
            <a:r>
              <a:rPr lang="en-US" smtClean="0"/>
              <a:t>1st Level</a:t>
            </a:r>
          </a:p>
          <a:p>
            <a:pPr lvl="0"/>
            <a:r>
              <a:rPr lang="en-US" smtClean="0"/>
              <a:t>1st Level</a:t>
            </a:r>
          </a:p>
        </p:txBody>
      </p:sp>
    </p:spTree>
    <p:extLst>
      <p:ext uri="{BB962C8B-B14F-4D97-AF65-F5344CB8AC3E}">
        <p14:creationId xmlns:p14="http://schemas.microsoft.com/office/powerpoint/2010/main" val="18562591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  <p:sldLayoutId id="2147483901" r:id="rId12"/>
    <p:sldLayoutId id="2147483902" r:id="rId13"/>
    <p:sldLayoutId id="2147483903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285750" algn="l" rtl="0" eaLnBrk="0" fontAlgn="base" hangingPunct="0">
        <a:spcBef>
          <a:spcPct val="35000"/>
        </a:spcBef>
        <a:spcAft>
          <a:spcPct val="35000"/>
        </a:spcAft>
        <a:buClr>
          <a:srgbClr val="FF0000"/>
        </a:buClr>
        <a:buSzPct val="90000"/>
        <a:buFont typeface="Wingdings" pitchFamily="2" charset="2"/>
        <a:buChar char="n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87388" indent="-173038" algn="l" rtl="0" eaLnBrk="0" fontAlgn="base" hangingPunct="0">
        <a:lnSpc>
          <a:spcPct val="110000"/>
        </a:lnSpc>
        <a:spcBef>
          <a:spcPct val="0"/>
        </a:spcBef>
        <a:spcAft>
          <a:spcPct val="30000"/>
        </a:spcAft>
        <a:buClr>
          <a:schemeClr val="tx1"/>
        </a:buClr>
        <a:buSzPct val="90000"/>
        <a:buChar char="–"/>
        <a:defRPr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085850" indent="-171450" algn="l" rtl="0" eaLnBrk="0" fontAlgn="base" hangingPunct="0">
        <a:lnSpc>
          <a:spcPct val="110000"/>
        </a:lnSpc>
        <a:spcBef>
          <a:spcPct val="5000"/>
        </a:spcBef>
        <a:spcAft>
          <a:spcPct val="5000"/>
        </a:spcAft>
        <a:buClr>
          <a:schemeClr val="tx1"/>
        </a:buClr>
        <a:buSzPct val="100000"/>
        <a:buChar char="•"/>
        <a:defRPr sz="1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428750" indent="-171450" algn="l" rtl="0" eaLnBrk="0" fontAlgn="base" hangingPunct="0">
        <a:spcBef>
          <a:spcPct val="5000"/>
        </a:spcBef>
        <a:spcAft>
          <a:spcPct val="500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8" descr="Main AMP 2005"/>
          <p:cNvPicPr>
            <a:picLocks noChangeAspect="1" noChangeArrowheads="1"/>
          </p:cNvPicPr>
          <p:nvPr/>
        </p:nvPicPr>
        <p:blipFill>
          <a:blip r:embed="rId13" cstate="print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95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Two Lyne Template y g j p With</a:t>
            </a:r>
            <a:br>
              <a:rPr lang="en-US" smtClean="0"/>
            </a:br>
            <a:r>
              <a:rPr lang="en-US" smtClean="0"/>
              <a:t>Upper / Lower y g j p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219325"/>
            <a:ext cx="6553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1st Level</a:t>
            </a:r>
          </a:p>
          <a:p>
            <a:pPr lvl="1"/>
            <a:r>
              <a:rPr lang="en-US" smtClean="0"/>
              <a:t>2nd Level</a:t>
            </a:r>
          </a:p>
          <a:p>
            <a:pPr lvl="2"/>
            <a:r>
              <a:rPr lang="en-US" smtClean="0"/>
              <a:t>3rd Level</a:t>
            </a:r>
          </a:p>
          <a:p>
            <a:pPr lvl="2"/>
            <a:r>
              <a:rPr lang="en-US" smtClean="0"/>
              <a:t>3rd Level</a:t>
            </a:r>
          </a:p>
          <a:p>
            <a:pPr lvl="0"/>
            <a:r>
              <a:rPr lang="en-US" smtClean="0"/>
              <a:t>1st Level</a:t>
            </a:r>
          </a:p>
          <a:p>
            <a:pPr lvl="0"/>
            <a:r>
              <a:rPr lang="en-US" smtClean="0"/>
              <a:t>1st Level</a:t>
            </a:r>
          </a:p>
        </p:txBody>
      </p:sp>
    </p:spTree>
    <p:extLst>
      <p:ext uri="{BB962C8B-B14F-4D97-AF65-F5344CB8AC3E}">
        <p14:creationId xmlns:p14="http://schemas.microsoft.com/office/powerpoint/2010/main" val="21357126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285750" algn="l" rtl="0" eaLnBrk="0" fontAlgn="base" hangingPunct="0">
        <a:spcBef>
          <a:spcPct val="35000"/>
        </a:spcBef>
        <a:spcAft>
          <a:spcPct val="35000"/>
        </a:spcAft>
        <a:buClr>
          <a:srgbClr val="FF0000"/>
        </a:buClr>
        <a:buSzPct val="90000"/>
        <a:buFont typeface="Wingdings" pitchFamily="2" charset="2"/>
        <a:buChar char="n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87388" indent="-173038" algn="l" rtl="0" eaLnBrk="0" fontAlgn="base" hangingPunct="0">
        <a:lnSpc>
          <a:spcPct val="110000"/>
        </a:lnSpc>
        <a:spcBef>
          <a:spcPct val="0"/>
        </a:spcBef>
        <a:spcAft>
          <a:spcPct val="30000"/>
        </a:spcAft>
        <a:buClr>
          <a:schemeClr val="tx1"/>
        </a:buClr>
        <a:buSzPct val="90000"/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085850" indent="-171450" algn="l" rtl="0" eaLnBrk="0" fontAlgn="base" hangingPunct="0">
        <a:lnSpc>
          <a:spcPct val="110000"/>
        </a:lnSpc>
        <a:spcBef>
          <a:spcPct val="5000"/>
        </a:spcBef>
        <a:spcAft>
          <a:spcPct val="5000"/>
        </a:spcAft>
        <a:buClr>
          <a:schemeClr val="tx1"/>
        </a:buClr>
        <a:buSzPct val="100000"/>
        <a:buChar char="•"/>
        <a:defRPr sz="1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428750" indent="-171450" algn="l" rtl="0" eaLnBrk="0" fontAlgn="base" hangingPunct="0">
        <a:spcBef>
          <a:spcPct val="5000"/>
        </a:spcBef>
        <a:spcAft>
          <a:spcPct val="500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8" descr="Main AMP 2005"/>
          <p:cNvPicPr>
            <a:picLocks noChangeAspect="1" noChangeArrowheads="1"/>
          </p:cNvPicPr>
          <p:nvPr/>
        </p:nvPicPr>
        <p:blipFill>
          <a:blip r:embed="rId14" cstate="print">
            <a:lum bright="2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95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Two Lyne Template y g j p With</a:t>
            </a:r>
            <a:br>
              <a:rPr lang="en-US" smtClean="0"/>
            </a:br>
            <a:r>
              <a:rPr lang="en-US" smtClean="0"/>
              <a:t>Upper / Lower y g j p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219325"/>
            <a:ext cx="6553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1st Level</a:t>
            </a:r>
          </a:p>
          <a:p>
            <a:pPr lvl="1"/>
            <a:r>
              <a:rPr lang="en-US" smtClean="0"/>
              <a:t>2nd Level</a:t>
            </a:r>
          </a:p>
          <a:p>
            <a:pPr lvl="2"/>
            <a:r>
              <a:rPr lang="en-US" smtClean="0"/>
              <a:t>3rd Level</a:t>
            </a:r>
          </a:p>
          <a:p>
            <a:pPr lvl="2"/>
            <a:r>
              <a:rPr lang="en-US" smtClean="0"/>
              <a:t>3rd Level</a:t>
            </a:r>
          </a:p>
          <a:p>
            <a:pPr lvl="0"/>
            <a:r>
              <a:rPr lang="en-US" smtClean="0"/>
              <a:t>1st Level</a:t>
            </a:r>
          </a:p>
          <a:p>
            <a:pPr lvl="0"/>
            <a:r>
              <a:rPr lang="en-US" smtClean="0"/>
              <a:t>1st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285750" algn="l" rtl="0" eaLnBrk="0" fontAlgn="base" hangingPunct="0">
        <a:spcBef>
          <a:spcPct val="35000"/>
        </a:spcBef>
        <a:spcAft>
          <a:spcPct val="35000"/>
        </a:spcAft>
        <a:buClr>
          <a:srgbClr val="FF0000"/>
        </a:buClr>
        <a:buSzPct val="90000"/>
        <a:buFont typeface="Wingdings" pitchFamily="2" charset="2"/>
        <a:buChar char="n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87388" indent="-173038" algn="l" rtl="0" eaLnBrk="0" fontAlgn="base" hangingPunct="0">
        <a:lnSpc>
          <a:spcPct val="110000"/>
        </a:lnSpc>
        <a:spcBef>
          <a:spcPct val="0"/>
        </a:spcBef>
        <a:spcAft>
          <a:spcPct val="30000"/>
        </a:spcAft>
        <a:buClr>
          <a:schemeClr val="tx1"/>
        </a:buClr>
        <a:buSzPct val="90000"/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085850" indent="-171450" algn="l" rtl="0" eaLnBrk="0" fontAlgn="base" hangingPunct="0">
        <a:lnSpc>
          <a:spcPct val="110000"/>
        </a:lnSpc>
        <a:spcBef>
          <a:spcPct val="5000"/>
        </a:spcBef>
        <a:spcAft>
          <a:spcPct val="5000"/>
        </a:spcAft>
        <a:buClr>
          <a:schemeClr val="tx1"/>
        </a:buClr>
        <a:buSzPct val="100000"/>
        <a:buChar char="•"/>
        <a:defRPr sz="1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428750" indent="-171450" algn="l" rtl="0" eaLnBrk="0" fontAlgn="base" hangingPunct="0">
        <a:spcBef>
          <a:spcPct val="5000"/>
        </a:spcBef>
        <a:spcAft>
          <a:spcPct val="500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8" descr="Main AMP 2005"/>
          <p:cNvPicPr>
            <a:picLocks noChangeAspect="1" noChangeArrowheads="1"/>
          </p:cNvPicPr>
          <p:nvPr userDrawn="1"/>
        </p:nvPicPr>
        <p:blipFill>
          <a:blip r:embed="rId16" cstate="print">
            <a:lum bright="2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95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Two Lyne Template y g j p With</a:t>
            </a:r>
            <a:br>
              <a:rPr lang="en-US" smtClean="0"/>
            </a:br>
            <a:r>
              <a:rPr lang="en-US" smtClean="0"/>
              <a:t>Upper / Lower y g j p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219325"/>
            <a:ext cx="6553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1st Level</a:t>
            </a:r>
          </a:p>
          <a:p>
            <a:pPr lvl="1"/>
            <a:r>
              <a:rPr lang="en-US" smtClean="0"/>
              <a:t>2nd Level</a:t>
            </a:r>
          </a:p>
          <a:p>
            <a:pPr lvl="2"/>
            <a:r>
              <a:rPr lang="en-US" smtClean="0"/>
              <a:t>3rd Level</a:t>
            </a:r>
          </a:p>
          <a:p>
            <a:pPr lvl="2"/>
            <a:r>
              <a:rPr lang="en-US" smtClean="0"/>
              <a:t>3rd Level</a:t>
            </a:r>
          </a:p>
          <a:p>
            <a:pPr lvl="0"/>
            <a:r>
              <a:rPr lang="en-US" smtClean="0"/>
              <a:t>1st Level</a:t>
            </a:r>
          </a:p>
          <a:p>
            <a:pPr lvl="0"/>
            <a:r>
              <a:rPr lang="en-US" smtClean="0"/>
              <a:t>1st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285750" algn="l" rtl="0" eaLnBrk="0" fontAlgn="base" hangingPunct="0">
        <a:spcBef>
          <a:spcPct val="35000"/>
        </a:spcBef>
        <a:spcAft>
          <a:spcPct val="35000"/>
        </a:spcAft>
        <a:buClr>
          <a:srgbClr val="FF0000"/>
        </a:buClr>
        <a:buSzPct val="90000"/>
        <a:buFont typeface="Wingdings" pitchFamily="2" charset="2"/>
        <a:buChar char="n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87388" indent="-173038" algn="l" rtl="0" eaLnBrk="0" fontAlgn="base" hangingPunct="0">
        <a:lnSpc>
          <a:spcPct val="110000"/>
        </a:lnSpc>
        <a:spcBef>
          <a:spcPct val="0"/>
        </a:spcBef>
        <a:spcAft>
          <a:spcPct val="30000"/>
        </a:spcAft>
        <a:buClr>
          <a:schemeClr val="tx1"/>
        </a:buClr>
        <a:buSzPct val="90000"/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085850" indent="-171450" algn="l" rtl="0" eaLnBrk="0" fontAlgn="base" hangingPunct="0">
        <a:lnSpc>
          <a:spcPct val="110000"/>
        </a:lnSpc>
        <a:spcBef>
          <a:spcPct val="5000"/>
        </a:spcBef>
        <a:spcAft>
          <a:spcPct val="5000"/>
        </a:spcAft>
        <a:buClr>
          <a:schemeClr val="tx1"/>
        </a:buClr>
        <a:buSzPct val="100000"/>
        <a:buChar char="•"/>
        <a:defRPr sz="1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428750" indent="-171450" algn="l" rtl="0" eaLnBrk="0" fontAlgn="base" hangingPunct="0">
        <a:spcBef>
          <a:spcPct val="5000"/>
        </a:spcBef>
        <a:spcAft>
          <a:spcPct val="500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8" descr="Main AMP 2005"/>
          <p:cNvPicPr>
            <a:picLocks noChangeAspect="1" noChangeArrowheads="1"/>
          </p:cNvPicPr>
          <p:nvPr/>
        </p:nvPicPr>
        <p:blipFill>
          <a:blip r:embed="rId15" cstate="print">
            <a:lum bright="2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95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Two Lyne Template y g j p With</a:t>
            </a:r>
            <a:br>
              <a:rPr lang="en-US" smtClean="0"/>
            </a:br>
            <a:r>
              <a:rPr lang="en-US" smtClean="0"/>
              <a:t>Upper / Lower y g j p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219325"/>
            <a:ext cx="6553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1st Level</a:t>
            </a:r>
          </a:p>
          <a:p>
            <a:pPr lvl="1"/>
            <a:r>
              <a:rPr lang="en-US" smtClean="0"/>
              <a:t>2nd Level</a:t>
            </a:r>
          </a:p>
          <a:p>
            <a:pPr lvl="2"/>
            <a:r>
              <a:rPr lang="en-US" smtClean="0"/>
              <a:t>3rd Level</a:t>
            </a:r>
          </a:p>
          <a:p>
            <a:pPr lvl="2"/>
            <a:r>
              <a:rPr lang="en-US" smtClean="0"/>
              <a:t>3rd Level</a:t>
            </a:r>
          </a:p>
          <a:p>
            <a:pPr lvl="0"/>
            <a:r>
              <a:rPr lang="en-US" smtClean="0"/>
              <a:t>1st Level</a:t>
            </a:r>
          </a:p>
          <a:p>
            <a:pPr lvl="0"/>
            <a:r>
              <a:rPr lang="en-US" smtClean="0"/>
              <a:t>1st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p:transition spd="med"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285750" algn="l" rtl="0" eaLnBrk="0" fontAlgn="base" hangingPunct="0">
        <a:spcBef>
          <a:spcPct val="35000"/>
        </a:spcBef>
        <a:spcAft>
          <a:spcPct val="35000"/>
        </a:spcAft>
        <a:buClr>
          <a:srgbClr val="FF0000"/>
        </a:buClr>
        <a:buSzPct val="90000"/>
        <a:buFont typeface="Wingdings" pitchFamily="2" charset="2"/>
        <a:buChar char="n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87388" indent="-173038" algn="l" rtl="0" eaLnBrk="0" fontAlgn="base" hangingPunct="0">
        <a:lnSpc>
          <a:spcPct val="110000"/>
        </a:lnSpc>
        <a:spcBef>
          <a:spcPct val="0"/>
        </a:spcBef>
        <a:spcAft>
          <a:spcPct val="30000"/>
        </a:spcAft>
        <a:buClr>
          <a:schemeClr val="tx1"/>
        </a:buClr>
        <a:buSzPct val="90000"/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085850" indent="-171450" algn="l" rtl="0" eaLnBrk="0" fontAlgn="base" hangingPunct="0">
        <a:lnSpc>
          <a:spcPct val="110000"/>
        </a:lnSpc>
        <a:spcBef>
          <a:spcPct val="5000"/>
        </a:spcBef>
        <a:spcAft>
          <a:spcPct val="5000"/>
        </a:spcAft>
        <a:buClr>
          <a:schemeClr val="tx1"/>
        </a:buClr>
        <a:buSzPct val="100000"/>
        <a:buChar char="•"/>
        <a:defRPr sz="1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428750" indent="-171450" algn="l" rtl="0" eaLnBrk="0" fontAlgn="base" hangingPunct="0">
        <a:spcBef>
          <a:spcPct val="5000"/>
        </a:spcBef>
        <a:spcAft>
          <a:spcPct val="500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 b="-33333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>
              <a:buClr>
                <a:srgbClr val="000000"/>
              </a:buCl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>
              <a:buClr>
                <a:srgbClr val="000000"/>
              </a:buClr>
              <a:defRPr/>
            </a:pPr>
            <a:fld id="{5DA8C6CB-2E16-4673-BEA2-AAC37CC7EBAA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2" name="Picture 98" descr="Main AMP 2005"/>
          <p:cNvPicPr>
            <a:picLocks noChangeAspect="1" noChangeArrowheads="1"/>
          </p:cNvPicPr>
          <p:nvPr userDrawn="1"/>
        </p:nvPicPr>
        <p:blipFill>
          <a:blip r:embed="rId16" cstate="print">
            <a:lum bright="2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95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Two Lyne Template y g j p With</a:t>
            </a:r>
            <a:br>
              <a:rPr lang="en-US" smtClean="0"/>
            </a:br>
            <a:r>
              <a:rPr lang="en-US" smtClean="0"/>
              <a:t>Upper / Lower y g j p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219325"/>
            <a:ext cx="6553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1st Level</a:t>
            </a:r>
          </a:p>
          <a:p>
            <a:pPr lvl="1"/>
            <a:r>
              <a:rPr lang="en-US" smtClean="0"/>
              <a:t>2nd Level</a:t>
            </a:r>
          </a:p>
          <a:p>
            <a:pPr lvl="2"/>
            <a:r>
              <a:rPr lang="en-US" smtClean="0"/>
              <a:t>3rd Level</a:t>
            </a:r>
          </a:p>
          <a:p>
            <a:pPr lvl="2"/>
            <a:r>
              <a:rPr lang="en-US" smtClean="0"/>
              <a:t>3rd Level</a:t>
            </a:r>
          </a:p>
          <a:p>
            <a:pPr lvl="0"/>
            <a:r>
              <a:rPr lang="en-US" smtClean="0"/>
              <a:t>1st Level</a:t>
            </a:r>
          </a:p>
          <a:p>
            <a:pPr lvl="0"/>
            <a:r>
              <a:rPr lang="en-US" smtClean="0"/>
              <a:t>1st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285750" algn="l" rtl="0" eaLnBrk="0" fontAlgn="base" hangingPunct="0">
        <a:spcBef>
          <a:spcPct val="35000"/>
        </a:spcBef>
        <a:spcAft>
          <a:spcPct val="35000"/>
        </a:spcAft>
        <a:buClr>
          <a:srgbClr val="FF0000"/>
        </a:buClr>
        <a:buSzPct val="90000"/>
        <a:buFont typeface="Wingdings" pitchFamily="2" charset="2"/>
        <a:buChar char="n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87388" indent="-173038" algn="l" rtl="0" eaLnBrk="0" fontAlgn="base" hangingPunct="0">
        <a:lnSpc>
          <a:spcPct val="110000"/>
        </a:lnSpc>
        <a:spcBef>
          <a:spcPct val="0"/>
        </a:spcBef>
        <a:spcAft>
          <a:spcPct val="30000"/>
        </a:spcAft>
        <a:buClr>
          <a:schemeClr val="tx1"/>
        </a:buClr>
        <a:buSzPct val="90000"/>
        <a:buChar char="–"/>
        <a:defRPr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085850" indent="-171450" algn="l" rtl="0" eaLnBrk="0" fontAlgn="base" hangingPunct="0">
        <a:lnSpc>
          <a:spcPct val="110000"/>
        </a:lnSpc>
        <a:spcBef>
          <a:spcPct val="5000"/>
        </a:spcBef>
        <a:spcAft>
          <a:spcPct val="5000"/>
        </a:spcAft>
        <a:buClr>
          <a:schemeClr val="tx1"/>
        </a:buClr>
        <a:buSzPct val="100000"/>
        <a:buChar char="•"/>
        <a:defRPr sz="1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428750" indent="-171450" algn="l" rtl="0" eaLnBrk="0" fontAlgn="base" hangingPunct="0">
        <a:spcBef>
          <a:spcPct val="5000"/>
        </a:spcBef>
        <a:spcAft>
          <a:spcPct val="500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D7EC42D5-E68C-4B79-ACF1-40A1CBB56EA3}" type="slidenum">
              <a:rPr lang="en-US" smtClean="0">
                <a:solidFill>
                  <a:srgbClr val="000000"/>
                </a:solidFill>
                <a:latin typeface="Times" pitchFamily="84" charset="0"/>
              </a:rPr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‹#›</a:t>
            </a:fld>
            <a:endParaRPr lang="en-US" smtClean="0">
              <a:solidFill>
                <a:srgbClr val="000000"/>
              </a:solidFill>
              <a:latin typeface="Times" pitchFamily="8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8" descr="Main AMP 2005"/>
          <p:cNvPicPr>
            <a:picLocks noChangeAspect="1" noChangeArrowheads="1"/>
          </p:cNvPicPr>
          <p:nvPr userDrawn="1"/>
        </p:nvPicPr>
        <p:blipFill>
          <a:blip r:embed="rId14" cstate="print">
            <a:lum bright="2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95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Two Lyne Template y g j p With</a:t>
            </a:r>
            <a:br>
              <a:rPr lang="en-US" smtClean="0"/>
            </a:br>
            <a:r>
              <a:rPr lang="en-US" smtClean="0"/>
              <a:t>Upper / Lower y g j p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219325"/>
            <a:ext cx="6553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1st Level</a:t>
            </a:r>
          </a:p>
          <a:p>
            <a:pPr lvl="1"/>
            <a:r>
              <a:rPr lang="en-US" smtClean="0"/>
              <a:t>2nd Level</a:t>
            </a:r>
          </a:p>
          <a:p>
            <a:pPr lvl="2"/>
            <a:r>
              <a:rPr lang="en-US" smtClean="0"/>
              <a:t>3rd Level</a:t>
            </a:r>
          </a:p>
          <a:p>
            <a:pPr lvl="2"/>
            <a:r>
              <a:rPr lang="en-US" smtClean="0"/>
              <a:t>3rd Level</a:t>
            </a:r>
          </a:p>
          <a:p>
            <a:pPr lvl="0"/>
            <a:r>
              <a:rPr lang="en-US" smtClean="0"/>
              <a:t>1st Level</a:t>
            </a:r>
          </a:p>
          <a:p>
            <a:pPr lvl="0"/>
            <a:r>
              <a:rPr lang="en-US" smtClean="0"/>
              <a:t>1st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285750" algn="l" rtl="0" eaLnBrk="0" fontAlgn="base" hangingPunct="0">
        <a:spcBef>
          <a:spcPct val="35000"/>
        </a:spcBef>
        <a:spcAft>
          <a:spcPct val="35000"/>
        </a:spcAft>
        <a:buClr>
          <a:srgbClr val="FF0000"/>
        </a:buClr>
        <a:buSzPct val="90000"/>
        <a:buFont typeface="Wingdings" pitchFamily="2" charset="2"/>
        <a:buChar char="n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87388" indent="-173038" algn="l" rtl="0" eaLnBrk="0" fontAlgn="base" hangingPunct="0">
        <a:lnSpc>
          <a:spcPct val="110000"/>
        </a:lnSpc>
        <a:spcBef>
          <a:spcPct val="0"/>
        </a:spcBef>
        <a:spcAft>
          <a:spcPct val="30000"/>
        </a:spcAft>
        <a:buClr>
          <a:schemeClr val="tx1"/>
        </a:buClr>
        <a:buSzPct val="90000"/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085850" indent="-171450" algn="l" rtl="0" eaLnBrk="0" fontAlgn="base" hangingPunct="0">
        <a:lnSpc>
          <a:spcPct val="110000"/>
        </a:lnSpc>
        <a:spcBef>
          <a:spcPct val="5000"/>
        </a:spcBef>
        <a:spcAft>
          <a:spcPct val="5000"/>
        </a:spcAft>
        <a:buClr>
          <a:schemeClr val="tx1"/>
        </a:buClr>
        <a:buSzPct val="100000"/>
        <a:buChar char="•"/>
        <a:defRPr sz="1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428750" indent="-171450" algn="l" rtl="0" eaLnBrk="0" fontAlgn="base" hangingPunct="0">
        <a:spcBef>
          <a:spcPct val="5000"/>
        </a:spcBef>
        <a:spcAft>
          <a:spcPct val="500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8" descr="Main AMP 2005"/>
          <p:cNvPicPr>
            <a:picLocks noChangeAspect="1" noChangeArrowheads="1"/>
          </p:cNvPicPr>
          <p:nvPr/>
        </p:nvPicPr>
        <p:blipFill>
          <a:blip r:embed="rId14" cstate="print">
            <a:lum bright="20000" contras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95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Two Lyne Template y g j p With</a:t>
            </a:r>
            <a:br>
              <a:rPr lang="en-US" smtClean="0"/>
            </a:br>
            <a:r>
              <a:rPr lang="en-US" smtClean="0"/>
              <a:t>Upper / Lower y g j p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95400" y="2219325"/>
            <a:ext cx="6553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1st Level</a:t>
            </a:r>
          </a:p>
          <a:p>
            <a:pPr lvl="1"/>
            <a:r>
              <a:rPr lang="en-US" smtClean="0"/>
              <a:t>2nd Level</a:t>
            </a:r>
          </a:p>
          <a:p>
            <a:pPr lvl="2"/>
            <a:r>
              <a:rPr lang="en-US" smtClean="0"/>
              <a:t>3rd Level</a:t>
            </a:r>
          </a:p>
          <a:p>
            <a:pPr lvl="2"/>
            <a:r>
              <a:rPr lang="en-US" smtClean="0"/>
              <a:t>3rd Level</a:t>
            </a:r>
          </a:p>
          <a:p>
            <a:pPr lvl="0"/>
            <a:r>
              <a:rPr lang="en-US" smtClean="0"/>
              <a:t>1st Level</a:t>
            </a:r>
          </a:p>
          <a:p>
            <a:pPr lvl="0"/>
            <a:r>
              <a:rPr lang="en-US" smtClean="0"/>
              <a:t>1st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FFC653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285750" algn="l" rtl="0" eaLnBrk="0" fontAlgn="base" hangingPunct="0">
        <a:spcBef>
          <a:spcPct val="35000"/>
        </a:spcBef>
        <a:spcAft>
          <a:spcPct val="35000"/>
        </a:spcAft>
        <a:buClr>
          <a:srgbClr val="FF0000"/>
        </a:buClr>
        <a:buSzPct val="90000"/>
        <a:buFont typeface="Wingdings" pitchFamily="2" charset="2"/>
        <a:buChar char="n"/>
        <a:defRPr sz="2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87388" indent="-173038" algn="l" rtl="0" eaLnBrk="0" fontAlgn="base" hangingPunct="0">
        <a:lnSpc>
          <a:spcPct val="110000"/>
        </a:lnSpc>
        <a:spcBef>
          <a:spcPct val="0"/>
        </a:spcBef>
        <a:spcAft>
          <a:spcPct val="30000"/>
        </a:spcAft>
        <a:buClr>
          <a:schemeClr val="tx1"/>
        </a:buClr>
        <a:buSzPct val="90000"/>
        <a:buChar char="–"/>
        <a:defRPr sz="28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085850" indent="-171450" algn="l" rtl="0" eaLnBrk="0" fontAlgn="base" hangingPunct="0">
        <a:lnSpc>
          <a:spcPct val="110000"/>
        </a:lnSpc>
        <a:spcBef>
          <a:spcPct val="5000"/>
        </a:spcBef>
        <a:spcAft>
          <a:spcPct val="5000"/>
        </a:spcAft>
        <a:buClr>
          <a:schemeClr val="tx1"/>
        </a:buClr>
        <a:buSzPct val="100000"/>
        <a:buChar char="•"/>
        <a:defRPr sz="1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428750" indent="-171450" algn="l" rtl="0" eaLnBrk="0" fontAlgn="base" hangingPunct="0">
        <a:spcBef>
          <a:spcPct val="5000"/>
        </a:spcBef>
        <a:spcAft>
          <a:spcPct val="5000"/>
        </a:spcAft>
        <a:buClr>
          <a:schemeClr val="tx1"/>
        </a:buClr>
        <a:buSzPct val="80000"/>
        <a:buFont typeface="Wingdings" pitchFamily="2" charset="2"/>
        <a:buChar char="l"/>
        <a:defRPr sz="16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50000"/>
        </a:spcBef>
        <a:spcAft>
          <a:spcPct val="50000"/>
        </a:spcAft>
        <a:buClr>
          <a:schemeClr val="tx1"/>
        </a:buClr>
        <a:buSzPct val="100000"/>
        <a:buFont typeface="Wingdings" pitchFamily="2" charset="2"/>
        <a:buChar char="l"/>
        <a:defRPr sz="14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ATA\Presentations\Bombardment\terr_planet_form.avi" TargetMode="Externa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file:///C:\DATA\Presentations\Lunar%20LHB\Movies\LHBxy.AVI" TargetMode="External"/><Relationship Id="rId1" Type="http://schemas.openxmlformats.org/officeDocument/2006/relationships/video" Target="file:///C:\DATA\Presentations\Lunar%20LHB\Movies\LHBae.AVI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DATA\Presentations\Bombardment\nice_model.avi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6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64.xml"/><Relationship Id="rId1" Type="http://schemas.openxmlformats.org/officeDocument/2006/relationships/video" Target="file:///C:\DATA\Presentations\Public-SWRI%20Too\armageddon3.mpg" TargetMode="Externa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0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ATA\Presentations\E-Belt\2011_Farinella_Prize\Bottke_Farinella_2011\crater_movie.avi" TargetMode="External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89.gi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0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0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10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9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97.gif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3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9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063166"/>
            <a:ext cx="9143999" cy="16235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ts val="1200"/>
              </a:spcBef>
              <a:spcAft>
                <a:spcPts val="2400"/>
              </a:spcAft>
              <a:buClrTx/>
              <a:buSzTx/>
              <a:buFontTx/>
              <a:buNone/>
              <a:defRPr/>
            </a:pPr>
            <a:r>
              <a:rPr lang="en-US" sz="40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Exploring the Bombardment History of the Inner Solar System</a:t>
            </a:r>
            <a:endParaRPr lang="en-US" sz="4400" kern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5160459"/>
            <a:ext cx="9144000" cy="1615050"/>
          </a:xfrm>
          <a:prstGeom prst="rect">
            <a:avLst/>
          </a:prstGeom>
          <a:solidFill>
            <a:schemeClr val="tx2">
              <a:alpha val="4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algn="ctr" eaLnBrk="1" hangingPunct="1">
              <a:spcBef>
                <a:spcPct val="35000"/>
              </a:spcBef>
              <a:spcAft>
                <a:spcPct val="35000"/>
              </a:spcAft>
              <a:buClr>
                <a:srgbClr val="FF0000"/>
              </a:buClr>
              <a:buFontTx/>
              <a:buNone/>
              <a:defRPr/>
            </a:pPr>
            <a:r>
              <a:rPr lang="en-US" sz="28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William Bottke</a:t>
            </a:r>
          </a:p>
          <a:p>
            <a:pPr marL="457200" indent="-457200" algn="ctr" eaLnBrk="1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Tx/>
              <a:buNone/>
              <a:defRPr/>
            </a:pPr>
            <a:r>
              <a:rPr lang="en-US" sz="28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Center for Lunar Origin and Evolution (CLOE)</a:t>
            </a:r>
          </a:p>
          <a:p>
            <a:pPr marL="457200" indent="-457200" algn="ctr" eaLnBrk="1" hangingPunct="1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FontTx/>
              <a:buNone/>
              <a:defRPr/>
            </a:pPr>
            <a:r>
              <a:rPr lang="en-US" sz="28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Southwest Research Institute, Boulder, CO</a:t>
            </a:r>
          </a:p>
        </p:txBody>
      </p:sp>
      <p:pic>
        <p:nvPicPr>
          <p:cNvPr id="6" name="Picture 5" descr="Bann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8091" y="0"/>
            <a:ext cx="4483413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 l="20759" t="58988" r="43283" b="13103"/>
          <a:stretch>
            <a:fillRect/>
          </a:stretch>
        </p:blipFill>
        <p:spPr bwMode="auto">
          <a:xfrm>
            <a:off x="0" y="0"/>
            <a:ext cx="1696563" cy="82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1" descr="SwRI_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3708" y="0"/>
            <a:ext cx="1129878" cy="8229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824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End Member Model #1</a:t>
            </a:r>
            <a:endParaRPr lang="en-US" dirty="0"/>
          </a:p>
        </p:txBody>
      </p:sp>
      <p:sp>
        <p:nvSpPr>
          <p:cNvPr id="138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513" y="5784850"/>
            <a:ext cx="8756650" cy="852488"/>
          </a:xfrm>
        </p:spPr>
        <p:txBody>
          <a:bodyPr/>
          <a:lstStyle/>
          <a:p>
            <a:pPr>
              <a:defRPr/>
            </a:pPr>
            <a:r>
              <a:rPr lang="en-US" dirty="0"/>
              <a:t>Were </a:t>
            </a:r>
            <a:r>
              <a:rPr lang="en-US" dirty="0" smtClean="0"/>
              <a:t>many large </a:t>
            </a:r>
            <a:r>
              <a:rPr lang="en-US" dirty="0"/>
              <a:t>basins produced by a spike of impactors near ~ </a:t>
            </a:r>
            <a:r>
              <a:rPr lang="en-US" dirty="0" smtClean="0"/>
              <a:t>3.9 </a:t>
            </a:r>
            <a:r>
              <a:rPr lang="en-US" dirty="0" err="1"/>
              <a:t>Ga</a:t>
            </a:r>
            <a:r>
              <a:rPr lang="en-US" dirty="0"/>
              <a:t>, creating a </a:t>
            </a:r>
            <a:r>
              <a:rPr lang="en-US" dirty="0">
                <a:solidFill>
                  <a:srgbClr val="FFFF00"/>
                </a:solidFill>
              </a:rPr>
              <a:t>terminal cataclysm</a:t>
            </a:r>
            <a:r>
              <a:rPr lang="en-US" dirty="0"/>
              <a:t>?</a:t>
            </a:r>
          </a:p>
        </p:txBody>
      </p:sp>
      <p:pic>
        <p:nvPicPr>
          <p:cNvPr id="24580" name="Picture 6" descr="LHB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3988" y="1268413"/>
            <a:ext cx="6267450" cy="45704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" name="Freeform 7"/>
          <p:cNvSpPr/>
          <p:nvPr/>
        </p:nvSpPr>
        <p:spPr bwMode="auto">
          <a:xfrm>
            <a:off x="2622550" y="1403350"/>
            <a:ext cx="5037138" cy="3260725"/>
          </a:xfrm>
          <a:custGeom>
            <a:avLst/>
            <a:gdLst>
              <a:gd name="connsiteX0" fmla="*/ 0 w 5037827"/>
              <a:gd name="connsiteY0" fmla="*/ 0 h 3260785"/>
              <a:gd name="connsiteX1" fmla="*/ 23004 w 5037827"/>
              <a:gd name="connsiteY1" fmla="*/ 368061 h 3260785"/>
              <a:gd name="connsiteX2" fmla="*/ 74762 w 5037827"/>
              <a:gd name="connsiteY2" fmla="*/ 1270959 h 3260785"/>
              <a:gd name="connsiteX3" fmla="*/ 166778 w 5037827"/>
              <a:gd name="connsiteY3" fmla="*/ 2202612 h 3260785"/>
              <a:gd name="connsiteX4" fmla="*/ 241540 w 5037827"/>
              <a:gd name="connsiteY4" fmla="*/ 2576423 h 3260785"/>
              <a:gd name="connsiteX5" fmla="*/ 293298 w 5037827"/>
              <a:gd name="connsiteY5" fmla="*/ 2714445 h 3260785"/>
              <a:gd name="connsiteX6" fmla="*/ 391064 w 5037827"/>
              <a:gd name="connsiteY6" fmla="*/ 2852468 h 3260785"/>
              <a:gd name="connsiteX7" fmla="*/ 621102 w 5037827"/>
              <a:gd name="connsiteY7" fmla="*/ 3076755 h 3260785"/>
              <a:gd name="connsiteX8" fmla="*/ 816634 w 5037827"/>
              <a:gd name="connsiteY8" fmla="*/ 3180272 h 3260785"/>
              <a:gd name="connsiteX9" fmla="*/ 948906 w 5037827"/>
              <a:gd name="connsiteY9" fmla="*/ 3226279 h 3260785"/>
              <a:gd name="connsiteX10" fmla="*/ 966159 w 5037827"/>
              <a:gd name="connsiteY10" fmla="*/ 1702279 h 3260785"/>
              <a:gd name="connsiteX11" fmla="*/ 994913 w 5037827"/>
              <a:gd name="connsiteY11" fmla="*/ 1955321 h 3260785"/>
              <a:gd name="connsiteX12" fmla="*/ 1023668 w 5037827"/>
              <a:gd name="connsiteY12" fmla="*/ 2127849 h 3260785"/>
              <a:gd name="connsiteX13" fmla="*/ 1046672 w 5037827"/>
              <a:gd name="connsiteY13" fmla="*/ 2214113 h 3260785"/>
              <a:gd name="connsiteX14" fmla="*/ 1161691 w 5037827"/>
              <a:gd name="connsiteY14" fmla="*/ 2616679 h 3260785"/>
              <a:gd name="connsiteX15" fmla="*/ 1362974 w 5037827"/>
              <a:gd name="connsiteY15" fmla="*/ 2955985 h 3260785"/>
              <a:gd name="connsiteX16" fmla="*/ 1535502 w 5037827"/>
              <a:gd name="connsiteY16" fmla="*/ 3065253 h 3260785"/>
              <a:gd name="connsiteX17" fmla="*/ 1874808 w 5037827"/>
              <a:gd name="connsiteY17" fmla="*/ 3180272 h 3260785"/>
              <a:gd name="connsiteX18" fmla="*/ 2628181 w 5037827"/>
              <a:gd name="connsiteY18" fmla="*/ 3237781 h 3260785"/>
              <a:gd name="connsiteX19" fmla="*/ 3260785 w 5037827"/>
              <a:gd name="connsiteY19" fmla="*/ 3249283 h 3260785"/>
              <a:gd name="connsiteX20" fmla="*/ 4048664 w 5037827"/>
              <a:gd name="connsiteY20" fmla="*/ 3260785 h 3260785"/>
              <a:gd name="connsiteX21" fmla="*/ 5037827 w 5037827"/>
              <a:gd name="connsiteY21" fmla="*/ 3260785 h 3260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037827" h="3260785">
                <a:moveTo>
                  <a:pt x="0" y="0"/>
                </a:moveTo>
                <a:lnTo>
                  <a:pt x="23004" y="368061"/>
                </a:lnTo>
                <a:lnTo>
                  <a:pt x="74762" y="1270959"/>
                </a:lnTo>
                <a:lnTo>
                  <a:pt x="166778" y="2202612"/>
                </a:lnTo>
                <a:lnTo>
                  <a:pt x="241540" y="2576423"/>
                </a:lnTo>
                <a:lnTo>
                  <a:pt x="293298" y="2714445"/>
                </a:lnTo>
                <a:lnTo>
                  <a:pt x="391064" y="2852468"/>
                </a:lnTo>
                <a:lnTo>
                  <a:pt x="621102" y="3076755"/>
                </a:lnTo>
                <a:lnTo>
                  <a:pt x="816634" y="3180272"/>
                </a:lnTo>
                <a:lnTo>
                  <a:pt x="948906" y="3226279"/>
                </a:lnTo>
                <a:lnTo>
                  <a:pt x="966159" y="1702279"/>
                </a:lnTo>
                <a:lnTo>
                  <a:pt x="994913" y="1955321"/>
                </a:lnTo>
                <a:lnTo>
                  <a:pt x="1023668" y="2127849"/>
                </a:lnTo>
                <a:lnTo>
                  <a:pt x="1046672" y="2214113"/>
                </a:lnTo>
                <a:lnTo>
                  <a:pt x="1161691" y="2616679"/>
                </a:lnTo>
                <a:lnTo>
                  <a:pt x="1362974" y="2955985"/>
                </a:lnTo>
                <a:lnTo>
                  <a:pt x="1535502" y="3065253"/>
                </a:lnTo>
                <a:lnTo>
                  <a:pt x="1874808" y="3180272"/>
                </a:lnTo>
                <a:lnTo>
                  <a:pt x="2628181" y="3237781"/>
                </a:lnTo>
                <a:lnTo>
                  <a:pt x="3260785" y="3249283"/>
                </a:lnTo>
                <a:lnTo>
                  <a:pt x="4048664" y="3260785"/>
                </a:lnTo>
                <a:lnTo>
                  <a:pt x="5037827" y="3260785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 eaLnBrk="0" hangingPunct="0">
              <a:spcBef>
                <a:spcPct val="30000"/>
              </a:spcBef>
              <a:spcAft>
                <a:spcPct val="30000"/>
              </a:spcAft>
              <a:buClr>
                <a:srgbClr val="FFFFFF"/>
              </a:buClr>
              <a:buSzPct val="90000"/>
              <a:buFont typeface="Wingdings" pitchFamily="2" charset="2"/>
              <a:buChar char="n"/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6559550"/>
            <a:ext cx="9144000" cy="304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spcAft>
                <a:spcPct val="30000"/>
              </a:spcAft>
              <a:buClr>
                <a:srgbClr val="FFFFFF"/>
              </a:buClr>
              <a:buSzPct val="90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Sample reference: </a:t>
            </a: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Tera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(1974)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End Member Model #2</a:t>
            </a:r>
            <a:endParaRPr lang="en-US" dirty="0"/>
          </a:p>
        </p:txBody>
      </p:sp>
      <p:sp>
        <p:nvSpPr>
          <p:cNvPr id="138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513" y="5808663"/>
            <a:ext cx="8756650" cy="85248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Or were most produced by a </a:t>
            </a:r>
            <a:r>
              <a:rPr lang="en-US" dirty="0" smtClean="0">
                <a:solidFill>
                  <a:srgbClr val="FFFF00"/>
                </a:solidFill>
              </a:rPr>
              <a:t>declining bombardment</a:t>
            </a:r>
            <a:r>
              <a:rPr lang="en-US" dirty="0" smtClean="0"/>
              <a:t> of leftover </a:t>
            </a:r>
            <a:r>
              <a:rPr lang="en-US" dirty="0" err="1" smtClean="0"/>
              <a:t>planetesimals</a:t>
            </a:r>
            <a:r>
              <a:rPr lang="en-US" dirty="0" smtClean="0"/>
              <a:t> from terrestrial planet formation?</a:t>
            </a:r>
            <a:endParaRPr lang="en-US" dirty="0"/>
          </a:p>
        </p:txBody>
      </p:sp>
      <p:pic>
        <p:nvPicPr>
          <p:cNvPr id="25604" name="Picture 6" descr="LHB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3988" y="1268413"/>
            <a:ext cx="6267450" cy="45704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Freeform 5"/>
          <p:cNvSpPr/>
          <p:nvPr/>
        </p:nvSpPr>
        <p:spPr bwMode="auto">
          <a:xfrm>
            <a:off x="2508250" y="1392238"/>
            <a:ext cx="5149850" cy="3267075"/>
          </a:xfrm>
          <a:custGeom>
            <a:avLst/>
            <a:gdLst>
              <a:gd name="connsiteX0" fmla="*/ 0 w 5150224"/>
              <a:gd name="connsiteY0" fmla="*/ 0 h 3267635"/>
              <a:gd name="connsiteX1" fmla="*/ 194983 w 5150224"/>
              <a:gd name="connsiteY1" fmla="*/ 1210235 h 3267635"/>
              <a:gd name="connsiteX2" fmla="*/ 389965 w 5150224"/>
              <a:gd name="connsiteY2" fmla="*/ 1956547 h 3267635"/>
              <a:gd name="connsiteX3" fmla="*/ 551330 w 5150224"/>
              <a:gd name="connsiteY3" fmla="*/ 2333064 h 3267635"/>
              <a:gd name="connsiteX4" fmla="*/ 679077 w 5150224"/>
              <a:gd name="connsiteY4" fmla="*/ 2528047 h 3267635"/>
              <a:gd name="connsiteX5" fmla="*/ 820271 w 5150224"/>
              <a:gd name="connsiteY5" fmla="*/ 2689411 h 3267635"/>
              <a:gd name="connsiteX6" fmla="*/ 1304365 w 5150224"/>
              <a:gd name="connsiteY6" fmla="*/ 2918011 h 3267635"/>
              <a:gd name="connsiteX7" fmla="*/ 1613648 w 5150224"/>
              <a:gd name="connsiteY7" fmla="*/ 3018864 h 3267635"/>
              <a:gd name="connsiteX8" fmla="*/ 2144806 w 5150224"/>
              <a:gd name="connsiteY8" fmla="*/ 3133164 h 3267635"/>
              <a:gd name="connsiteX9" fmla="*/ 2736477 w 5150224"/>
              <a:gd name="connsiteY9" fmla="*/ 3220570 h 3267635"/>
              <a:gd name="connsiteX10" fmla="*/ 3361765 w 5150224"/>
              <a:gd name="connsiteY10" fmla="*/ 3267635 h 3267635"/>
              <a:gd name="connsiteX11" fmla="*/ 4175312 w 5150224"/>
              <a:gd name="connsiteY11" fmla="*/ 3267635 h 3267635"/>
              <a:gd name="connsiteX12" fmla="*/ 4807324 w 5150224"/>
              <a:gd name="connsiteY12" fmla="*/ 3260911 h 3267635"/>
              <a:gd name="connsiteX13" fmla="*/ 5150224 w 5150224"/>
              <a:gd name="connsiteY13" fmla="*/ 3260911 h 3267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150224" h="3267635">
                <a:moveTo>
                  <a:pt x="0" y="0"/>
                </a:moveTo>
                <a:lnTo>
                  <a:pt x="194983" y="1210235"/>
                </a:lnTo>
                <a:lnTo>
                  <a:pt x="389965" y="1956547"/>
                </a:lnTo>
                <a:lnTo>
                  <a:pt x="551330" y="2333064"/>
                </a:lnTo>
                <a:lnTo>
                  <a:pt x="679077" y="2528047"/>
                </a:lnTo>
                <a:lnTo>
                  <a:pt x="820271" y="2689411"/>
                </a:lnTo>
                <a:lnTo>
                  <a:pt x="1304365" y="2918011"/>
                </a:lnTo>
                <a:lnTo>
                  <a:pt x="1613648" y="3018864"/>
                </a:lnTo>
                <a:lnTo>
                  <a:pt x="2144806" y="3133164"/>
                </a:lnTo>
                <a:lnTo>
                  <a:pt x="2736477" y="3220570"/>
                </a:lnTo>
                <a:lnTo>
                  <a:pt x="3361765" y="3267635"/>
                </a:lnTo>
                <a:lnTo>
                  <a:pt x="4175312" y="3267635"/>
                </a:lnTo>
                <a:lnTo>
                  <a:pt x="4807324" y="3260911"/>
                </a:lnTo>
                <a:lnTo>
                  <a:pt x="5150224" y="3260911"/>
                </a:ln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 eaLnBrk="0" hangingPunct="0">
              <a:spcBef>
                <a:spcPct val="30000"/>
              </a:spcBef>
              <a:spcAft>
                <a:spcPct val="30000"/>
              </a:spcAft>
              <a:buClr>
                <a:srgbClr val="FFFFFF"/>
              </a:buClr>
              <a:buSzPct val="90000"/>
              <a:buFont typeface="Wingdings" pitchFamily="2" charset="2"/>
              <a:buChar char="n"/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0" y="6559550"/>
            <a:ext cx="9144000" cy="304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  <a:spcAft>
                <a:spcPct val="30000"/>
              </a:spcAft>
              <a:buClr>
                <a:srgbClr val="FFFFFF"/>
              </a:buClr>
              <a:buSzPct val="90000"/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Sample reference: Hartmann et al. (2000)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Thirty Years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42112"/>
            <a:ext cx="9144000" cy="1915888"/>
          </a:xfrm>
        </p:spPr>
        <p:txBody>
          <a:bodyPr/>
          <a:lstStyle/>
          <a:p>
            <a:r>
              <a:rPr lang="en-US" dirty="0" smtClean="0"/>
              <a:t>Since the mid-1970’s, two camps have battled over how to interpret the lunar bombardment data.</a:t>
            </a:r>
          </a:p>
          <a:p>
            <a:r>
              <a:rPr lang="en-US" dirty="0" smtClean="0"/>
              <a:t>A deadlock exists, though new data and modeling work may be finally riding to the rescue!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140" y="1317682"/>
            <a:ext cx="8556171" cy="354279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62" name="Rectangle 2"/>
          <p:cNvSpPr>
            <a:spLocks noChangeArrowheads="1"/>
          </p:cNvSpPr>
          <p:nvPr/>
        </p:nvSpPr>
        <p:spPr bwMode="auto">
          <a:xfrm>
            <a:off x="-173620" y="196771"/>
            <a:ext cx="9491240" cy="16094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tx2">
                <a:alpha val="50000"/>
              </a:schemeClr>
            </a:outerShdw>
          </a:effectLst>
        </p:spPr>
        <p:txBody>
          <a:bodyPr lIns="90488" tIns="44450" rIns="90488" bIns="44450" anchor="ctr"/>
          <a:lstStyle/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600" dirty="0" smtClean="0">
                <a:solidFill>
                  <a:srgbClr val="FFFF00"/>
                </a:solidFill>
                <a:cs typeface="Arial" charset="0"/>
              </a:rPr>
              <a:t>Do We Need a Terminal </a:t>
            </a:r>
            <a:r>
              <a:rPr lang="en-US" sz="3600" dirty="0" err="1" smtClean="0">
                <a:solidFill>
                  <a:srgbClr val="FFFF00"/>
                </a:solidFill>
                <a:cs typeface="Arial" charset="0"/>
              </a:rPr>
              <a:t>Catacylsm</a:t>
            </a:r>
            <a:r>
              <a:rPr lang="en-US" sz="3600" dirty="0" smtClean="0">
                <a:solidFill>
                  <a:srgbClr val="FFFF00"/>
                </a:solidFill>
                <a:cs typeface="Arial" charset="0"/>
              </a:rPr>
              <a:t>?</a:t>
            </a:r>
            <a:endParaRPr lang="en-US" sz="3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59" name="Text Box 19"/>
          <p:cNvSpPr txBox="1">
            <a:spLocks noChangeArrowheads="1"/>
          </p:cNvSpPr>
          <p:nvPr/>
        </p:nvSpPr>
        <p:spPr bwMode="auto">
          <a:xfrm>
            <a:off x="173038" y="6410325"/>
            <a:ext cx="3403600" cy="338138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600">
                <a:solidFill>
                  <a:srgbClr val="FFFFFF"/>
                </a:solidFill>
              </a:rPr>
              <a:t>Orientale Basin; Kaguya Mission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err_planet_form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88" y="1362075"/>
            <a:ext cx="6438900" cy="5138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36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Planet Formation in the Inner Solar System</a:t>
            </a:r>
          </a:p>
        </p:txBody>
      </p:sp>
      <p:sp>
        <p:nvSpPr>
          <p:cNvPr id="1236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15088" y="1316038"/>
            <a:ext cx="2728912" cy="538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Sea of bodies:</a:t>
            </a:r>
          </a:p>
          <a:p>
            <a:pPr lvl="1">
              <a:defRPr/>
            </a:pPr>
            <a:r>
              <a:rPr lang="en-US" sz="1800" dirty="0" smtClean="0">
                <a:solidFill>
                  <a:srgbClr val="FF0000"/>
                </a:solidFill>
              </a:rPr>
              <a:t>Moon to Mars-sized bodies</a:t>
            </a:r>
            <a:r>
              <a:rPr lang="en-US" sz="1800" dirty="0" smtClean="0"/>
              <a:t> </a:t>
            </a:r>
          </a:p>
          <a:p>
            <a:pPr lvl="1">
              <a:defRPr/>
            </a:pPr>
            <a:r>
              <a:rPr lang="en-US" sz="1800" dirty="0" smtClean="0">
                <a:solidFill>
                  <a:srgbClr val="00FF00"/>
                </a:solidFill>
              </a:rPr>
              <a:t>Smaller </a:t>
            </a:r>
            <a:r>
              <a:rPr lang="en-US" sz="1800" dirty="0" err="1" smtClean="0">
                <a:solidFill>
                  <a:srgbClr val="00FF00"/>
                </a:solidFill>
              </a:rPr>
              <a:t>planetesimals</a:t>
            </a:r>
            <a:r>
              <a:rPr lang="en-US" sz="1800" dirty="0" smtClean="0">
                <a:solidFill>
                  <a:srgbClr val="00FF00"/>
                </a:solidFill>
              </a:rPr>
              <a:t>.</a:t>
            </a:r>
          </a:p>
          <a:p>
            <a:pPr>
              <a:defRPr/>
            </a:pPr>
            <a:r>
              <a:rPr lang="en-US" dirty="0" smtClean="0"/>
              <a:t>Collisions create planets!</a:t>
            </a:r>
          </a:p>
          <a:p>
            <a:pPr>
              <a:defRPr/>
            </a:pPr>
            <a:r>
              <a:rPr lang="en-US" dirty="0" smtClean="0"/>
              <a:t>Some bodies reside at high eccentricities &amp; inclinations.</a:t>
            </a:r>
          </a:p>
        </p:txBody>
      </p:sp>
      <p:sp>
        <p:nvSpPr>
          <p:cNvPr id="1237008" name="Text Box 16"/>
          <p:cNvSpPr txBox="1">
            <a:spLocks noChangeArrowheads="1"/>
          </p:cNvSpPr>
          <p:nvPr/>
        </p:nvSpPr>
        <p:spPr bwMode="auto">
          <a:xfrm rot="-3358839">
            <a:off x="4114800" y="4913313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14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Planetesimals</a:t>
            </a:r>
          </a:p>
        </p:txBody>
      </p:sp>
      <p:sp>
        <p:nvSpPr>
          <p:cNvPr id="1237009" name="Text Box 17"/>
          <p:cNvSpPr txBox="1">
            <a:spLocks noChangeArrowheads="1"/>
          </p:cNvSpPr>
          <p:nvPr/>
        </p:nvSpPr>
        <p:spPr bwMode="auto">
          <a:xfrm rot="-3358839">
            <a:off x="1192213" y="4943475"/>
            <a:ext cx="1600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1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Protoplanets</a:t>
            </a:r>
          </a:p>
        </p:txBody>
      </p:sp>
      <p:sp>
        <p:nvSpPr>
          <p:cNvPr id="1237010" name="Text Box 18"/>
          <p:cNvSpPr txBox="1">
            <a:spLocks noChangeArrowheads="1"/>
          </p:cNvSpPr>
          <p:nvPr/>
        </p:nvSpPr>
        <p:spPr bwMode="auto">
          <a:xfrm>
            <a:off x="2930525" y="3546475"/>
            <a:ext cx="1847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Location of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Asteroid Belt</a:t>
            </a:r>
          </a:p>
        </p:txBody>
      </p:sp>
      <p:sp>
        <p:nvSpPr>
          <p:cNvPr id="1237011" name="Text Box 19"/>
          <p:cNvSpPr txBox="1">
            <a:spLocks noChangeArrowheads="1"/>
          </p:cNvSpPr>
          <p:nvPr/>
        </p:nvSpPr>
        <p:spPr bwMode="auto">
          <a:xfrm>
            <a:off x="57150" y="6572250"/>
            <a:ext cx="6447822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Sample references: O’Brien 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 al. (2006); Raymond et al. (2006)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0" y="1352550"/>
            <a:ext cx="6496050" cy="5172075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marR="0" indent="-2286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30000"/>
              </a:spcAft>
              <a:buClr>
                <a:schemeClr val="tx1"/>
              </a:buClr>
              <a:buSzPct val="90000"/>
              <a:buFont typeface="Wingdings" pitchFamily="2" charset="2"/>
              <a:buChar char="n"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 descr="TPFae1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0488" y="1341438"/>
            <a:ext cx="6435725" cy="5153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5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Leftover Planetesimals</a:t>
            </a:r>
          </a:p>
        </p:txBody>
      </p:sp>
      <p:sp>
        <p:nvSpPr>
          <p:cNvPr id="1352712" name="Text Box 8"/>
          <p:cNvSpPr txBox="1">
            <a:spLocks noChangeArrowheads="1"/>
          </p:cNvSpPr>
          <p:nvPr/>
        </p:nvSpPr>
        <p:spPr bwMode="auto">
          <a:xfrm>
            <a:off x="57150" y="6572250"/>
            <a:ext cx="369093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Bottke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(2007)</a:t>
            </a:r>
          </a:p>
        </p:txBody>
      </p:sp>
      <p:grpSp>
        <p:nvGrpSpPr>
          <p:cNvPr id="2" name="Group 6"/>
          <p:cNvGrpSpPr/>
          <p:nvPr/>
        </p:nvGrpSpPr>
        <p:grpSpPr>
          <a:xfrm>
            <a:off x="2384425" y="3394075"/>
            <a:ext cx="2406650" cy="1635125"/>
            <a:chOff x="2384425" y="3394075"/>
            <a:chExt cx="2406650" cy="1635125"/>
          </a:xfrm>
        </p:grpSpPr>
        <p:sp>
          <p:nvSpPr>
            <p:cNvPr id="1352711" name="Text Box 7"/>
            <p:cNvSpPr txBox="1">
              <a:spLocks noChangeArrowheads="1"/>
            </p:cNvSpPr>
            <p:nvPr/>
          </p:nvSpPr>
          <p:spPr bwMode="auto">
            <a:xfrm>
              <a:off x="2469538" y="3611473"/>
              <a:ext cx="2236424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Leftover </a:t>
              </a:r>
              <a:r>
                <a:rPr lang="en-US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Planetesimals</a:t>
              </a:r>
              <a:endPara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from Terrestrial Planet Region</a:t>
              </a:r>
              <a:endPara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352716" name="Oval 12"/>
            <p:cNvSpPr>
              <a:spLocks noChangeArrowheads="1"/>
            </p:cNvSpPr>
            <p:nvPr/>
          </p:nvSpPr>
          <p:spPr bwMode="auto">
            <a:xfrm>
              <a:off x="2384425" y="3394075"/>
              <a:ext cx="2406650" cy="1635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Lunar Impact Rate from </a:t>
            </a:r>
            <a:br>
              <a:rPr lang="en-US" dirty="0" smtClean="0"/>
            </a:br>
            <a:r>
              <a:rPr lang="en-US" dirty="0" smtClean="0"/>
              <a:t>Leftover </a:t>
            </a:r>
            <a:r>
              <a:rPr lang="en-US" dirty="0" err="1" smtClean="0"/>
              <a:t>Planetesimals</a:t>
            </a:r>
            <a:endParaRPr lang="en-US" dirty="0" smtClean="0"/>
          </a:p>
        </p:txBody>
      </p:sp>
      <p:sp>
        <p:nvSpPr>
          <p:cNvPr id="132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03875" y="1416050"/>
            <a:ext cx="3392488" cy="491807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FF"/>
                </a:solidFill>
              </a:rPr>
              <a:t>Model </a:t>
            </a:r>
          </a:p>
          <a:p>
            <a:pPr lvl="1">
              <a:defRPr/>
            </a:pPr>
            <a:r>
              <a:rPr lang="en-US" sz="1800" dirty="0" smtClean="0">
                <a:solidFill>
                  <a:srgbClr val="FFFFFF"/>
                </a:solidFill>
              </a:rPr>
              <a:t>Dynamical evolution</a:t>
            </a:r>
          </a:p>
          <a:p>
            <a:pPr lvl="1">
              <a:defRPr/>
            </a:pPr>
            <a:r>
              <a:rPr lang="en-US" sz="1800" dirty="0" smtClean="0">
                <a:solidFill>
                  <a:srgbClr val="FFFFFF"/>
                </a:solidFill>
              </a:rPr>
              <a:t>Collisional evolution</a:t>
            </a:r>
          </a:p>
          <a:p>
            <a:pPr lvl="1">
              <a:defRPr/>
            </a:pPr>
            <a:r>
              <a:rPr lang="en-US" sz="1800" dirty="0" smtClean="0">
                <a:solidFill>
                  <a:srgbClr val="FFFFFF"/>
                </a:solidFill>
              </a:rPr>
              <a:t>Assumed population had a range of starting masses.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Goal:</a:t>
            </a:r>
            <a:r>
              <a:rPr lang="en-US" dirty="0" smtClean="0">
                <a:solidFill>
                  <a:srgbClr val="FFFFFF"/>
                </a:solidFill>
              </a:rPr>
              <a:t> Reproduce </a:t>
            </a:r>
            <a:r>
              <a:rPr lang="en-US" dirty="0" err="1" smtClean="0">
                <a:solidFill>
                  <a:srgbClr val="FFFFFF"/>
                </a:solidFill>
              </a:rPr>
              <a:t>Imbrium</a:t>
            </a:r>
            <a:r>
              <a:rPr lang="en-US" dirty="0" smtClean="0">
                <a:solidFill>
                  <a:srgbClr val="FFFFFF"/>
                </a:solidFill>
              </a:rPr>
              <a:t> and Orientale at their inferred ages.</a:t>
            </a:r>
            <a:endParaRPr lang="en-US" dirty="0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68275" y="1449388"/>
            <a:ext cx="5340350" cy="5045075"/>
            <a:chOff x="2014" y="1124"/>
            <a:chExt cx="3364" cy="3178"/>
          </a:xfrm>
        </p:grpSpPr>
        <p:sp>
          <p:nvSpPr>
            <p:cNvPr id="18438" name="Text Box 5"/>
            <p:cNvSpPr txBox="1">
              <a:spLocks noChangeArrowheads="1"/>
            </p:cNvSpPr>
            <p:nvPr/>
          </p:nvSpPr>
          <p:spPr bwMode="auto">
            <a:xfrm>
              <a:off x="4985" y="2442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228600" indent="-228600" algn="ctr">
                <a:buClr>
                  <a:srgbClr val="FFFFFF"/>
                </a:buClr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439" name="Text Box 6"/>
            <p:cNvSpPr txBox="1">
              <a:spLocks noChangeArrowheads="1"/>
            </p:cNvSpPr>
            <p:nvPr/>
          </p:nvSpPr>
          <p:spPr bwMode="auto">
            <a:xfrm>
              <a:off x="4985" y="2442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228600" indent="-228600" algn="ctr">
                <a:buClr>
                  <a:srgbClr val="FFFFFF"/>
                </a:buClr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5063" name="Text Box 7"/>
            <p:cNvSpPr txBox="1">
              <a:spLocks noChangeArrowheads="1"/>
            </p:cNvSpPr>
            <p:nvPr/>
          </p:nvSpPr>
          <p:spPr bwMode="auto">
            <a:xfrm>
              <a:off x="2772" y="3623"/>
              <a:ext cx="938" cy="478"/>
            </a:xfrm>
            <a:prstGeom prst="rect">
              <a:avLst/>
            </a:prstGeom>
            <a:solidFill>
              <a:schemeClr val="tx2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228600" indent="-228600" algn="ctr">
                <a:buClr>
                  <a:srgbClr val="FFFFFF"/>
                </a:buClr>
                <a:defRPr/>
              </a:pPr>
              <a:r>
                <a:rPr lang="en-US" sz="1400">
                  <a:solidFill>
                    <a:srgbClr val="FF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Imbrium Basin (3.91-3.82 Ga)</a:t>
              </a:r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8441" name="Picture 8" descr="decline_lh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4" y="1124"/>
              <a:ext cx="3364" cy="317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18442" name="Text Box 9"/>
            <p:cNvSpPr txBox="1">
              <a:spLocks noChangeArrowheads="1"/>
            </p:cNvSpPr>
            <p:nvPr/>
          </p:nvSpPr>
          <p:spPr bwMode="auto">
            <a:xfrm rot="1405117">
              <a:off x="2567" y="3307"/>
              <a:ext cx="2160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28600" indent="-228600" algn="ctr">
                <a:buClr>
                  <a:srgbClr val="FFFFFF"/>
                </a:buClr>
                <a:buFont typeface="Wingdings" pitchFamily="2" charset="2"/>
                <a:buNone/>
              </a:pPr>
              <a:r>
                <a:rPr lang="en-US" sz="1400">
                  <a:solidFill>
                    <a:srgbClr val="FFFF00"/>
                  </a:solidFill>
                </a:rPr>
                <a:t>0.05 </a:t>
              </a:r>
              <a:r>
                <a:rPr lang="en-US" sz="1400" i="1">
                  <a:solidFill>
                    <a:srgbClr val="FFFF00"/>
                  </a:solidFill>
                </a:rPr>
                <a:t>M</a:t>
              </a:r>
              <a:r>
                <a:rPr lang="en-US" sz="1400" baseline="-25000">
                  <a:solidFill>
                    <a:srgbClr val="FFFF00"/>
                  </a:solidFill>
                  <a:sym typeface="Symbol" pitchFamily="18" charset="2"/>
                </a:rPr>
                <a:t></a:t>
              </a:r>
              <a:r>
                <a:rPr lang="en-US" sz="1400">
                  <a:solidFill>
                    <a:srgbClr val="FFFF00"/>
                  </a:solidFill>
                </a:rPr>
                <a:t>, </a:t>
              </a:r>
              <a:r>
                <a:rPr lang="en-US" sz="1400">
                  <a:solidFill>
                    <a:srgbClr val="00CCFF"/>
                  </a:solidFill>
                </a:rPr>
                <a:t>0.005 </a:t>
              </a:r>
              <a:r>
                <a:rPr lang="en-US" sz="1400" i="1">
                  <a:solidFill>
                    <a:srgbClr val="00CCFF"/>
                  </a:solidFill>
                </a:rPr>
                <a:t>M</a:t>
              </a:r>
              <a:r>
                <a:rPr lang="en-US" sz="1400" baseline="-25000">
                  <a:solidFill>
                    <a:srgbClr val="00CCFF"/>
                  </a:solidFill>
                  <a:sym typeface="Symbol" pitchFamily="18" charset="2"/>
                </a:rPr>
                <a:t>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443" name="Text Box 10"/>
            <p:cNvSpPr txBox="1">
              <a:spLocks noChangeArrowheads="1"/>
            </p:cNvSpPr>
            <p:nvPr/>
          </p:nvSpPr>
          <p:spPr bwMode="auto">
            <a:xfrm rot="1476727">
              <a:off x="2671" y="2763"/>
              <a:ext cx="2160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28600" indent="-228600" algn="ctr">
                <a:buClr>
                  <a:srgbClr val="FFFFFF"/>
                </a:buClr>
                <a:buFont typeface="Wingdings" pitchFamily="2" charset="2"/>
                <a:buNone/>
              </a:pPr>
              <a:r>
                <a:rPr lang="en-US" sz="1400">
                  <a:solidFill>
                    <a:srgbClr val="00FF00"/>
                  </a:solidFill>
                </a:rPr>
                <a:t>0.5 </a:t>
              </a:r>
              <a:r>
                <a:rPr lang="en-US" sz="1400" i="1">
                  <a:solidFill>
                    <a:srgbClr val="00FF00"/>
                  </a:solidFill>
                </a:rPr>
                <a:t>M</a:t>
              </a:r>
              <a:r>
                <a:rPr lang="en-US" sz="1400" baseline="-25000">
                  <a:solidFill>
                    <a:srgbClr val="00FF00"/>
                  </a:solidFill>
                  <a:sym typeface="Symbol" pitchFamily="18" charset="2"/>
                </a:rPr>
                <a:t></a:t>
              </a:r>
              <a:r>
                <a:rPr lang="en-US" sz="1400">
                  <a:solidFill>
                    <a:srgbClr val="FFFF00"/>
                  </a:solidFill>
                </a:rPr>
                <a:t>, </a:t>
              </a:r>
              <a:r>
                <a:rPr lang="en-US" sz="1400">
                  <a:solidFill>
                    <a:srgbClr val="F3700D"/>
                  </a:solidFill>
                </a:rPr>
                <a:t>5 </a:t>
              </a:r>
              <a:r>
                <a:rPr lang="en-US" sz="1400" i="1">
                  <a:solidFill>
                    <a:srgbClr val="F3700D"/>
                  </a:solidFill>
                </a:rPr>
                <a:t>M</a:t>
              </a:r>
              <a:r>
                <a:rPr lang="en-US" sz="1400" baseline="-25000">
                  <a:solidFill>
                    <a:srgbClr val="F3700D"/>
                  </a:solidFill>
                  <a:sym typeface="Symbol" pitchFamily="18" charset="2"/>
                </a:rPr>
                <a:t></a:t>
              </a:r>
              <a:r>
                <a:rPr lang="en-US" sz="1400">
                  <a:solidFill>
                    <a:srgbClr val="F3700D"/>
                  </a:solidFill>
                </a:rPr>
                <a:t>,</a:t>
              </a:r>
              <a:r>
                <a:rPr lang="en-US" sz="1400">
                  <a:solidFill>
                    <a:srgbClr val="FFFF00"/>
                  </a:solidFill>
                </a:rPr>
                <a:t> </a:t>
              </a:r>
              <a:r>
                <a:rPr lang="en-US" sz="1400">
                  <a:solidFill>
                    <a:srgbClr val="FF0000"/>
                  </a:solidFill>
                </a:rPr>
                <a:t>50 </a:t>
              </a:r>
              <a:r>
                <a:rPr lang="en-US" sz="1400" i="1">
                  <a:solidFill>
                    <a:srgbClr val="FF0000"/>
                  </a:solidFill>
                </a:rPr>
                <a:t>M</a:t>
              </a:r>
              <a:r>
                <a:rPr lang="en-US" sz="1400" baseline="-25000">
                  <a:solidFill>
                    <a:srgbClr val="FF0000"/>
                  </a:solidFill>
                  <a:sym typeface="Symbol" pitchFamily="18" charset="2"/>
                </a:rPr>
                <a:t>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5067" name="Line 11"/>
            <p:cNvSpPr>
              <a:spLocks noChangeShapeType="1"/>
            </p:cNvSpPr>
            <p:nvPr/>
          </p:nvSpPr>
          <p:spPr bwMode="auto">
            <a:xfrm>
              <a:off x="4231" y="1213"/>
              <a:ext cx="0" cy="258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25068" name="Line 12"/>
            <p:cNvSpPr>
              <a:spLocks noChangeShapeType="1"/>
            </p:cNvSpPr>
            <p:nvPr/>
          </p:nvSpPr>
          <p:spPr bwMode="auto">
            <a:xfrm>
              <a:off x="4735" y="1222"/>
              <a:ext cx="0" cy="258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446" name="Rectangle 13"/>
            <p:cNvSpPr>
              <a:spLocks noChangeArrowheads="1"/>
            </p:cNvSpPr>
            <p:nvPr/>
          </p:nvSpPr>
          <p:spPr bwMode="auto">
            <a:xfrm>
              <a:off x="3887" y="1417"/>
              <a:ext cx="1172" cy="544"/>
            </a:xfrm>
            <a:prstGeom prst="rect">
              <a:avLst/>
            </a:prstGeom>
            <a:solidFill>
              <a:schemeClr val="tx2"/>
            </a:solidFill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buClr>
                  <a:srgbClr val="FFFFFF"/>
                </a:buClr>
                <a:buFont typeface="Wingdings" pitchFamily="2" charset="2"/>
                <a:buNone/>
              </a:pPr>
              <a:r>
                <a:rPr lang="en-US" sz="1600">
                  <a:solidFill>
                    <a:srgbClr val="FFFF00"/>
                  </a:solidFill>
                </a:rPr>
                <a:t>Imbrium &amp; Orientale Formation Time</a:t>
              </a:r>
              <a:endParaRPr lang="en-US" sz="1600">
                <a:solidFill>
                  <a:srgbClr val="FFFFFF"/>
                </a:solidFill>
              </a:endParaRPr>
            </a:p>
          </p:txBody>
        </p:sp>
      </p:grpSp>
      <p:sp>
        <p:nvSpPr>
          <p:cNvPr id="1325071" name="Text Box 15"/>
          <p:cNvSpPr txBox="1">
            <a:spLocks noChangeArrowheads="1"/>
          </p:cNvSpPr>
          <p:nvPr/>
        </p:nvSpPr>
        <p:spPr bwMode="auto">
          <a:xfrm>
            <a:off x="57150" y="6572250"/>
            <a:ext cx="369093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Bottke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(2007)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Lunar Impact Rate from </a:t>
            </a:r>
            <a:br>
              <a:rPr lang="en-US" dirty="0" smtClean="0"/>
            </a:br>
            <a:r>
              <a:rPr lang="en-US" dirty="0" smtClean="0"/>
              <a:t>Leftover </a:t>
            </a:r>
            <a:r>
              <a:rPr lang="en-US" dirty="0" err="1" smtClean="0"/>
              <a:t>Planetesimals</a:t>
            </a:r>
            <a:endParaRPr lang="en-US" dirty="0" smtClean="0"/>
          </a:p>
        </p:txBody>
      </p:sp>
      <p:sp>
        <p:nvSpPr>
          <p:cNvPr id="132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07075" y="1416050"/>
            <a:ext cx="3189288" cy="4918075"/>
          </a:xfrm>
        </p:spPr>
        <p:txBody>
          <a:bodyPr/>
          <a:lstStyle/>
          <a:p>
            <a:pPr>
              <a:defRPr/>
            </a:pPr>
            <a:r>
              <a:rPr lang="en-US" smtClean="0"/>
              <a:t>LHB population self-destructs!</a:t>
            </a:r>
          </a:p>
          <a:p>
            <a:pPr>
              <a:defRPr/>
            </a:pPr>
            <a:r>
              <a:rPr lang="en-US" smtClean="0">
                <a:solidFill>
                  <a:srgbClr val="FFFF00"/>
                </a:solidFill>
              </a:rPr>
              <a:t>We find an impact rate of 10-4 basins / My × 200 My = 0.02 basins. </a:t>
            </a:r>
          </a:p>
          <a:p>
            <a:pPr>
              <a:defRPr/>
            </a:pPr>
            <a:r>
              <a:rPr lang="en-US" smtClean="0">
                <a:solidFill>
                  <a:srgbClr val="FFFF00"/>
                </a:solidFill>
              </a:rPr>
              <a:t>We see 2 basins!</a:t>
            </a:r>
            <a:endParaRPr lang="en-US" smtClean="0">
              <a:solidFill>
                <a:srgbClr val="FFFF00"/>
              </a:solidFill>
              <a:effectLst/>
            </a:endParaRPr>
          </a:p>
          <a:p>
            <a:pPr>
              <a:defRPr/>
            </a:pPr>
            <a:endParaRPr lang="en-US" smtClean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68275" y="1449388"/>
            <a:ext cx="5340350" cy="5045075"/>
            <a:chOff x="2014" y="1124"/>
            <a:chExt cx="3364" cy="3178"/>
          </a:xfrm>
        </p:grpSpPr>
        <p:sp>
          <p:nvSpPr>
            <p:cNvPr id="19462" name="Text Box 5"/>
            <p:cNvSpPr txBox="1">
              <a:spLocks noChangeArrowheads="1"/>
            </p:cNvSpPr>
            <p:nvPr/>
          </p:nvSpPr>
          <p:spPr bwMode="auto">
            <a:xfrm>
              <a:off x="4985" y="2442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228600" indent="-228600" algn="ctr">
                <a:buClr>
                  <a:srgbClr val="FFFFFF"/>
                </a:buClr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463" name="Text Box 6"/>
            <p:cNvSpPr txBox="1">
              <a:spLocks noChangeArrowheads="1"/>
            </p:cNvSpPr>
            <p:nvPr/>
          </p:nvSpPr>
          <p:spPr bwMode="auto">
            <a:xfrm>
              <a:off x="4985" y="2442"/>
              <a:ext cx="2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marL="228600" indent="-228600" algn="ctr">
                <a:buClr>
                  <a:srgbClr val="FFFFFF"/>
                </a:buClr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6087" name="Text Box 7"/>
            <p:cNvSpPr txBox="1">
              <a:spLocks noChangeArrowheads="1"/>
            </p:cNvSpPr>
            <p:nvPr/>
          </p:nvSpPr>
          <p:spPr bwMode="auto">
            <a:xfrm>
              <a:off x="2772" y="3623"/>
              <a:ext cx="938" cy="478"/>
            </a:xfrm>
            <a:prstGeom prst="rect">
              <a:avLst/>
            </a:prstGeom>
            <a:solidFill>
              <a:schemeClr val="tx2"/>
            </a:solidFill>
            <a:ln w="28575">
              <a:solidFill>
                <a:srgbClr val="FFFF00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228600" indent="-228600" algn="ctr">
                <a:buClr>
                  <a:srgbClr val="FFFFFF"/>
                </a:buClr>
                <a:defRPr/>
              </a:pPr>
              <a:r>
                <a:rPr lang="en-US" sz="1400">
                  <a:solidFill>
                    <a:srgbClr val="FFFF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Imbrium Basin (3.91-3.82 Ga)</a:t>
              </a:r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9465" name="Picture 8" descr="decline_lh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4" y="1124"/>
              <a:ext cx="3364" cy="3178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19466" name="Text Box 9"/>
            <p:cNvSpPr txBox="1">
              <a:spLocks noChangeArrowheads="1"/>
            </p:cNvSpPr>
            <p:nvPr/>
          </p:nvSpPr>
          <p:spPr bwMode="auto">
            <a:xfrm rot="1405117">
              <a:off x="2567" y="3307"/>
              <a:ext cx="2160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28600" indent="-228600" algn="ctr">
                <a:buClr>
                  <a:srgbClr val="FFFFFF"/>
                </a:buClr>
                <a:buFont typeface="Wingdings" pitchFamily="2" charset="2"/>
                <a:buNone/>
              </a:pPr>
              <a:r>
                <a:rPr lang="en-US" sz="1400">
                  <a:solidFill>
                    <a:srgbClr val="FFFF00"/>
                  </a:solidFill>
                </a:rPr>
                <a:t>0.05 </a:t>
              </a:r>
              <a:r>
                <a:rPr lang="en-US" sz="1400" i="1">
                  <a:solidFill>
                    <a:srgbClr val="FFFF00"/>
                  </a:solidFill>
                </a:rPr>
                <a:t>M</a:t>
              </a:r>
              <a:r>
                <a:rPr lang="en-US" sz="1400" baseline="-25000">
                  <a:solidFill>
                    <a:srgbClr val="FFFF00"/>
                  </a:solidFill>
                  <a:sym typeface="Symbol" pitchFamily="18" charset="2"/>
                </a:rPr>
                <a:t></a:t>
              </a:r>
              <a:r>
                <a:rPr lang="en-US" sz="1400">
                  <a:solidFill>
                    <a:srgbClr val="FFFF00"/>
                  </a:solidFill>
                </a:rPr>
                <a:t>, </a:t>
              </a:r>
              <a:r>
                <a:rPr lang="en-US" sz="1400">
                  <a:solidFill>
                    <a:srgbClr val="00CCFF"/>
                  </a:solidFill>
                </a:rPr>
                <a:t>0.005 </a:t>
              </a:r>
              <a:r>
                <a:rPr lang="en-US" sz="1400" i="1">
                  <a:solidFill>
                    <a:srgbClr val="00CCFF"/>
                  </a:solidFill>
                </a:rPr>
                <a:t>M</a:t>
              </a:r>
              <a:r>
                <a:rPr lang="en-US" sz="1400" baseline="-25000">
                  <a:solidFill>
                    <a:srgbClr val="00CCFF"/>
                  </a:solidFill>
                  <a:sym typeface="Symbol" pitchFamily="18" charset="2"/>
                </a:rPr>
                <a:t>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467" name="Text Box 10"/>
            <p:cNvSpPr txBox="1">
              <a:spLocks noChangeArrowheads="1"/>
            </p:cNvSpPr>
            <p:nvPr/>
          </p:nvSpPr>
          <p:spPr bwMode="auto">
            <a:xfrm rot="1476727">
              <a:off x="2671" y="2763"/>
              <a:ext cx="2160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28600" indent="-228600" algn="ctr">
                <a:buClr>
                  <a:srgbClr val="FFFFFF"/>
                </a:buClr>
                <a:buFont typeface="Wingdings" pitchFamily="2" charset="2"/>
                <a:buNone/>
              </a:pPr>
              <a:r>
                <a:rPr lang="en-US" sz="1400">
                  <a:solidFill>
                    <a:srgbClr val="00FF00"/>
                  </a:solidFill>
                </a:rPr>
                <a:t>0.5 </a:t>
              </a:r>
              <a:r>
                <a:rPr lang="en-US" sz="1400" i="1">
                  <a:solidFill>
                    <a:srgbClr val="00FF00"/>
                  </a:solidFill>
                </a:rPr>
                <a:t>M</a:t>
              </a:r>
              <a:r>
                <a:rPr lang="en-US" sz="1400" baseline="-25000">
                  <a:solidFill>
                    <a:srgbClr val="00FF00"/>
                  </a:solidFill>
                  <a:sym typeface="Symbol" pitchFamily="18" charset="2"/>
                </a:rPr>
                <a:t></a:t>
              </a:r>
              <a:r>
                <a:rPr lang="en-US" sz="1400">
                  <a:solidFill>
                    <a:srgbClr val="FFFF00"/>
                  </a:solidFill>
                </a:rPr>
                <a:t>, </a:t>
              </a:r>
              <a:r>
                <a:rPr lang="en-US" sz="1400">
                  <a:solidFill>
                    <a:srgbClr val="F3700D"/>
                  </a:solidFill>
                </a:rPr>
                <a:t>5 </a:t>
              </a:r>
              <a:r>
                <a:rPr lang="en-US" sz="1400" i="1">
                  <a:solidFill>
                    <a:srgbClr val="F3700D"/>
                  </a:solidFill>
                </a:rPr>
                <a:t>M</a:t>
              </a:r>
              <a:r>
                <a:rPr lang="en-US" sz="1400" baseline="-25000">
                  <a:solidFill>
                    <a:srgbClr val="F3700D"/>
                  </a:solidFill>
                  <a:sym typeface="Symbol" pitchFamily="18" charset="2"/>
                </a:rPr>
                <a:t></a:t>
              </a:r>
              <a:r>
                <a:rPr lang="en-US" sz="1400">
                  <a:solidFill>
                    <a:srgbClr val="F3700D"/>
                  </a:solidFill>
                </a:rPr>
                <a:t>,</a:t>
              </a:r>
              <a:r>
                <a:rPr lang="en-US" sz="1400">
                  <a:solidFill>
                    <a:srgbClr val="FFFF00"/>
                  </a:solidFill>
                </a:rPr>
                <a:t> </a:t>
              </a:r>
              <a:r>
                <a:rPr lang="en-US" sz="1400">
                  <a:solidFill>
                    <a:srgbClr val="FF0000"/>
                  </a:solidFill>
                </a:rPr>
                <a:t>50 </a:t>
              </a:r>
              <a:r>
                <a:rPr lang="en-US" sz="1400" i="1">
                  <a:solidFill>
                    <a:srgbClr val="FF0000"/>
                  </a:solidFill>
                </a:rPr>
                <a:t>M</a:t>
              </a:r>
              <a:r>
                <a:rPr lang="en-US" sz="1400" baseline="-25000">
                  <a:solidFill>
                    <a:srgbClr val="FF0000"/>
                  </a:solidFill>
                  <a:sym typeface="Symbol" pitchFamily="18" charset="2"/>
                </a:rPr>
                <a:t></a:t>
              </a: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26091" name="Line 11"/>
            <p:cNvSpPr>
              <a:spLocks noChangeShapeType="1"/>
            </p:cNvSpPr>
            <p:nvPr/>
          </p:nvSpPr>
          <p:spPr bwMode="auto">
            <a:xfrm>
              <a:off x="4231" y="1213"/>
              <a:ext cx="0" cy="258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26092" name="Line 12"/>
            <p:cNvSpPr>
              <a:spLocks noChangeShapeType="1"/>
            </p:cNvSpPr>
            <p:nvPr/>
          </p:nvSpPr>
          <p:spPr bwMode="auto">
            <a:xfrm>
              <a:off x="4735" y="1222"/>
              <a:ext cx="0" cy="2581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pPr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470" name="Rectangle 13"/>
            <p:cNvSpPr>
              <a:spLocks noChangeArrowheads="1"/>
            </p:cNvSpPr>
            <p:nvPr/>
          </p:nvSpPr>
          <p:spPr bwMode="auto">
            <a:xfrm>
              <a:off x="3887" y="1417"/>
              <a:ext cx="1172" cy="544"/>
            </a:xfrm>
            <a:prstGeom prst="rect">
              <a:avLst/>
            </a:prstGeom>
            <a:solidFill>
              <a:schemeClr val="tx2"/>
            </a:solidFill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buClr>
                  <a:srgbClr val="FFFFFF"/>
                </a:buClr>
                <a:buFont typeface="Wingdings" pitchFamily="2" charset="2"/>
                <a:buNone/>
              </a:pPr>
              <a:r>
                <a:rPr lang="en-US" sz="1600">
                  <a:solidFill>
                    <a:srgbClr val="FFFF00"/>
                  </a:solidFill>
                </a:rPr>
                <a:t>Imbrium &amp; Orientale Formation Time</a:t>
              </a:r>
              <a:endParaRPr lang="en-US" sz="1600">
                <a:solidFill>
                  <a:srgbClr val="FFFFFF"/>
                </a:solidFill>
              </a:endParaRPr>
            </a:p>
          </p:txBody>
        </p:sp>
      </p:grpSp>
      <p:sp>
        <p:nvSpPr>
          <p:cNvPr id="1326095" name="Text Box 15"/>
          <p:cNvSpPr txBox="1">
            <a:spLocks noChangeArrowheads="1"/>
          </p:cNvSpPr>
          <p:nvPr/>
        </p:nvSpPr>
        <p:spPr bwMode="auto">
          <a:xfrm>
            <a:off x="57150" y="6572250"/>
            <a:ext cx="369093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Bottke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(2007)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Early Lunar Impact Rate</a:t>
            </a:r>
          </a:p>
        </p:txBody>
      </p:sp>
      <p:sp>
        <p:nvSpPr>
          <p:cNvPr id="135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466338"/>
            <a:ext cx="9143999" cy="111508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 smtClean="0"/>
              <a:t>Some ancient basins come from leftover planetesimals.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 smtClean="0"/>
              <a:t>Perhaps the youngest ones do need to come from a   “terminal cataclysm”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478846" y="1316390"/>
            <a:ext cx="6257749" cy="4090988"/>
            <a:chOff x="691" y="794"/>
            <a:chExt cx="4493" cy="3142"/>
          </a:xfrm>
        </p:grpSpPr>
        <p:sp>
          <p:nvSpPr>
            <p:cNvPr id="1357829" name="Rectangle 5"/>
            <p:cNvSpPr>
              <a:spLocks noChangeArrowheads="1"/>
            </p:cNvSpPr>
            <p:nvPr/>
          </p:nvSpPr>
          <p:spPr bwMode="auto">
            <a:xfrm>
              <a:off x="691" y="794"/>
              <a:ext cx="4493" cy="31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0486" name="Picture 4" descr="I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2" y="870"/>
              <a:ext cx="4272" cy="2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2314222" y="1480962"/>
            <a:ext cx="507999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600" dirty="0" smtClean="0">
                <a:solidFill>
                  <a:srgbClr val="FF0000"/>
                </a:solidFill>
              </a:rPr>
              <a:t>For illustration purposes only!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446835" y="1306511"/>
            <a:ext cx="6331352" cy="410901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431971" y="1819931"/>
            <a:ext cx="2002972" cy="2971800"/>
          </a:xfrm>
          <a:prstGeom prst="rect">
            <a:avLst/>
          </a:prstGeom>
          <a:solidFill>
            <a:schemeClr val="tx1"/>
          </a:solidFill>
          <a:ln w="3810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5583691" y="2426809"/>
            <a:ext cx="1775052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Cataclysm Needed?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2777770" y="2722739"/>
            <a:ext cx="1715206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 smtClean="0">
                <a:solidFill>
                  <a:srgbClr val="007434"/>
                </a:solidFill>
              </a:rPr>
              <a:t>Leftover Planetesimals</a:t>
            </a:r>
            <a:endParaRPr lang="en-US" sz="1400" dirty="0">
              <a:solidFill>
                <a:srgbClr val="007434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FF00"/>
                </a:solidFill>
              </a:rPr>
              <a:t>The Late Heavy Bombardment:</a:t>
            </a:r>
            <a:br>
              <a:rPr lang="en-US" dirty="0" smtClean="0">
                <a:solidFill>
                  <a:srgbClr val="00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Sample Stories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17475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6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“A rock is the most efficient way to encode information about a planet.”</a:t>
            </a:r>
            <a:endParaRPr lang="en-US" sz="3600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385" y="1418003"/>
            <a:ext cx="2468880" cy="246888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4476" y="1418003"/>
            <a:ext cx="2468880" cy="246888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9567" y="1418003"/>
            <a:ext cx="3291840" cy="246888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Understanding Lunar Bombardment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50334"/>
            <a:ext cx="5092700" cy="4618038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>
                <a:solidFill>
                  <a:srgbClr val="FFFFFF"/>
                </a:solidFill>
              </a:rPr>
              <a:t>The Moon has the most complete and clear history </a:t>
            </a:r>
            <a:r>
              <a:rPr lang="en-US" sz="2800" dirty="0" smtClean="0">
                <a:solidFill>
                  <a:srgbClr val="FFFFFF"/>
                </a:solidFill>
              </a:rPr>
              <a:t>available of </a:t>
            </a:r>
            <a:r>
              <a:rPr lang="en-US" sz="2800" dirty="0">
                <a:solidFill>
                  <a:srgbClr val="FFFFFF"/>
                </a:solidFill>
              </a:rPr>
              <a:t>last 4.5 </a:t>
            </a:r>
            <a:r>
              <a:rPr lang="en-US" sz="2800" dirty="0" err="1">
                <a:solidFill>
                  <a:srgbClr val="FFFFFF"/>
                </a:solidFill>
              </a:rPr>
              <a:t>Gy</a:t>
            </a:r>
            <a:r>
              <a:rPr lang="en-US" sz="2800" dirty="0">
                <a:solidFill>
                  <a:srgbClr val="FFFFFF"/>
                </a:solidFill>
              </a:rPr>
              <a:t> of Solar System evolution</a:t>
            </a:r>
            <a:r>
              <a:rPr lang="en-US" sz="2800" dirty="0" smtClean="0">
                <a:solidFill>
                  <a:srgbClr val="FFFFFF"/>
                </a:solidFill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800" dirty="0">
                <a:solidFill>
                  <a:srgbClr val="FFFFFF"/>
                </a:solidFill>
              </a:rPr>
              <a:t>The </a:t>
            </a:r>
            <a:r>
              <a:rPr lang="en-US" sz="2800" smtClean="0">
                <a:solidFill>
                  <a:srgbClr val="FFFFFF"/>
                </a:solidFill>
              </a:rPr>
              <a:t>Moon is a “Rosetta stone” </a:t>
            </a:r>
            <a:r>
              <a:rPr lang="en-US" sz="2800" dirty="0" smtClean="0">
                <a:solidFill>
                  <a:srgbClr val="FFFFFF"/>
                </a:solidFill>
              </a:rPr>
              <a:t>telling us </a:t>
            </a:r>
            <a:r>
              <a:rPr lang="en-US" sz="2800" dirty="0">
                <a:solidFill>
                  <a:srgbClr val="FFFFFF"/>
                </a:solidFill>
              </a:rPr>
              <a:t>about: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defRPr/>
            </a:pPr>
            <a:r>
              <a:rPr lang="en-US" sz="2400" dirty="0">
                <a:solidFill>
                  <a:srgbClr val="FFFF00"/>
                </a:solidFill>
              </a:rPr>
              <a:t>The unknown nature of the primordial Earth!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defRPr/>
            </a:pPr>
            <a:r>
              <a:rPr lang="en-US" sz="2400" dirty="0">
                <a:solidFill>
                  <a:srgbClr val="FFFF00"/>
                </a:solidFill>
              </a:rPr>
              <a:t>The critical last stages of planet formation throughout solar system! 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26628" name="Picture 11" descr="hartmann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0" t="5263"/>
          <a:stretch>
            <a:fillRect/>
          </a:stretch>
        </p:blipFill>
        <p:spPr bwMode="auto">
          <a:xfrm>
            <a:off x="5368925" y="1366838"/>
            <a:ext cx="3671888" cy="51990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7510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1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Lunar Impact Sample Ages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214208"/>
            <a:ext cx="9144000" cy="1393421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Apollo astronauts returned rocks melted or shocked by impacts with ages between 3.7-4.1 Ga.</a:t>
            </a:r>
          </a:p>
          <a:p>
            <a:pPr eaLnBrk="1" hangingPunct="1">
              <a:defRPr/>
            </a:pPr>
            <a:r>
              <a:rPr lang="en-US" dirty="0" smtClean="0"/>
              <a:t>The impact melts cluster near 3.8-4.0 Ga.   </a:t>
            </a:r>
          </a:p>
        </p:txBody>
      </p:sp>
      <p:pic>
        <p:nvPicPr>
          <p:cNvPr id="20486" name="Picture 5" descr="humans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020" y="1303546"/>
            <a:ext cx="3894625" cy="384048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" name="Picture 7" descr="bogard_lunar_highland_melt_age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74953" y="1296362"/>
            <a:ext cx="4773862" cy="384048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050971" y="6553984"/>
            <a:ext cx="4093029" cy="30777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Bogard</a:t>
            </a: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(2006; 2011)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val 2"/>
          <p:cNvSpPr>
            <a:spLocks noChangeArrowheads="1"/>
          </p:cNvSpPr>
          <p:nvPr/>
        </p:nvSpPr>
        <p:spPr bwMode="auto">
          <a:xfrm>
            <a:off x="4648200" y="3200400"/>
            <a:ext cx="152400" cy="1524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buClr>
                <a:srgbClr val="000000"/>
              </a:buClr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171" name="Oval 3"/>
          <p:cNvSpPr>
            <a:spLocks noChangeArrowheads="1"/>
          </p:cNvSpPr>
          <p:nvPr/>
        </p:nvSpPr>
        <p:spPr bwMode="auto">
          <a:xfrm>
            <a:off x="5943600" y="3429000"/>
            <a:ext cx="152400" cy="1524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5791200" y="4495800"/>
            <a:ext cx="76200" cy="1524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3" name="Oval 5"/>
          <p:cNvSpPr>
            <a:spLocks noChangeArrowheads="1"/>
          </p:cNvSpPr>
          <p:nvPr/>
        </p:nvSpPr>
        <p:spPr bwMode="auto">
          <a:xfrm>
            <a:off x="5181600" y="5029200"/>
            <a:ext cx="152400" cy="1524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4" name="Oval 6"/>
          <p:cNvSpPr>
            <a:spLocks noChangeArrowheads="1"/>
          </p:cNvSpPr>
          <p:nvPr/>
        </p:nvSpPr>
        <p:spPr bwMode="auto">
          <a:xfrm>
            <a:off x="3657600" y="4724400"/>
            <a:ext cx="152400" cy="1524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5" name="Oval 7"/>
          <p:cNvSpPr>
            <a:spLocks noChangeArrowheads="1"/>
          </p:cNvSpPr>
          <p:nvPr/>
        </p:nvSpPr>
        <p:spPr bwMode="auto">
          <a:xfrm>
            <a:off x="3048000" y="4800600"/>
            <a:ext cx="152400" cy="1524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648200" y="3276600"/>
            <a:ext cx="60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Font typeface="Wingdings" pitchFamily="2" charset="2"/>
              <a:buNone/>
            </a:pPr>
            <a:r>
              <a:rPr lang="en-US" dirty="0">
                <a:solidFill>
                  <a:srgbClr val="FFFFFF"/>
                </a:solidFill>
              </a:rPr>
              <a:t>A15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6019800" y="3048000"/>
            <a:ext cx="60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Font typeface="Wingdings" pitchFamily="2" charset="2"/>
              <a:buNone/>
            </a:pPr>
            <a:r>
              <a:rPr lang="en-US" dirty="0">
                <a:solidFill>
                  <a:srgbClr val="FFFFFF"/>
                </a:solidFill>
              </a:rPr>
              <a:t>A17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5867400" y="4572000"/>
            <a:ext cx="60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Font typeface="Wingdings" pitchFamily="2" charset="2"/>
              <a:buNone/>
            </a:pPr>
            <a:r>
              <a:rPr lang="en-US" dirty="0">
                <a:solidFill>
                  <a:srgbClr val="FFFFFF"/>
                </a:solidFill>
              </a:rPr>
              <a:t>A11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4800600" y="5105400"/>
            <a:ext cx="60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Font typeface="Wingdings" pitchFamily="2" charset="2"/>
              <a:buNone/>
            </a:pPr>
            <a:r>
              <a:rPr lang="en-US" dirty="0">
                <a:solidFill>
                  <a:srgbClr val="FFFFFF"/>
                </a:solidFill>
              </a:rPr>
              <a:t>A16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3733800" y="4419600"/>
            <a:ext cx="60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Font typeface="Wingdings" pitchFamily="2" charset="2"/>
              <a:buNone/>
            </a:pPr>
            <a:r>
              <a:rPr lang="en-US" dirty="0">
                <a:solidFill>
                  <a:srgbClr val="FFFFFF"/>
                </a:solidFill>
              </a:rPr>
              <a:t>A14</a:t>
            </a: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2514600" y="4876800"/>
            <a:ext cx="60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Font typeface="Wingdings" pitchFamily="2" charset="2"/>
              <a:buNone/>
            </a:pPr>
            <a:r>
              <a:rPr lang="en-US" dirty="0">
                <a:solidFill>
                  <a:srgbClr val="FFFFFF"/>
                </a:solidFill>
              </a:rPr>
              <a:t>A12</a:t>
            </a:r>
          </a:p>
        </p:txBody>
      </p:sp>
      <p:sp>
        <p:nvSpPr>
          <p:cNvPr id="7182" name="Rectangle 1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999" cy="1659467"/>
          </a:xfrm>
        </p:spPr>
        <p:txBody>
          <a:bodyPr/>
          <a:lstStyle/>
          <a:p>
            <a:pPr eaLnBrk="1" hangingPunct="1">
              <a:defRPr/>
            </a:pPr>
            <a:r>
              <a:rPr lang="en-US" sz="3400" b="1" dirty="0" smtClean="0">
                <a:solidFill>
                  <a:srgbClr val="FFC65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Problem: Are We Biased? </a:t>
            </a:r>
            <a:br>
              <a:rPr lang="en-US" sz="3400" b="1" dirty="0" smtClean="0">
                <a:solidFill>
                  <a:srgbClr val="FFC65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b="1" i="1" dirty="0" smtClean="0">
                <a:solidFill>
                  <a:srgbClr val="FFC65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 can only measure the samples we have…</a:t>
            </a:r>
            <a:endParaRPr lang="en-US" sz="3400" b="1" i="1" dirty="0" smtClean="0">
              <a:solidFill>
                <a:srgbClr val="FFC65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183" name="Line 16"/>
          <p:cNvSpPr>
            <a:spLocks noChangeShapeType="1"/>
          </p:cNvSpPr>
          <p:nvPr/>
        </p:nvSpPr>
        <p:spPr bwMode="auto">
          <a:xfrm>
            <a:off x="3048000" y="4876800"/>
            <a:ext cx="2209800" cy="228600"/>
          </a:xfrm>
          <a:prstGeom prst="line">
            <a:avLst/>
          </a:prstGeom>
          <a:noFill/>
          <a:ln w="76200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84" name="Line 17"/>
          <p:cNvSpPr>
            <a:spLocks noChangeShapeType="1"/>
          </p:cNvSpPr>
          <p:nvPr/>
        </p:nvSpPr>
        <p:spPr bwMode="auto">
          <a:xfrm flipV="1">
            <a:off x="5257800" y="4572000"/>
            <a:ext cx="609600" cy="533400"/>
          </a:xfrm>
          <a:prstGeom prst="line">
            <a:avLst/>
          </a:prstGeom>
          <a:noFill/>
          <a:ln w="76200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85" name="Line 18"/>
          <p:cNvSpPr>
            <a:spLocks noChangeShapeType="1"/>
          </p:cNvSpPr>
          <p:nvPr/>
        </p:nvSpPr>
        <p:spPr bwMode="auto">
          <a:xfrm flipV="1">
            <a:off x="5867400" y="3429000"/>
            <a:ext cx="152400" cy="1143000"/>
          </a:xfrm>
          <a:prstGeom prst="line">
            <a:avLst/>
          </a:prstGeom>
          <a:noFill/>
          <a:ln w="76200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86" name="Line 19"/>
          <p:cNvSpPr>
            <a:spLocks noChangeShapeType="1"/>
          </p:cNvSpPr>
          <p:nvPr/>
        </p:nvSpPr>
        <p:spPr bwMode="auto">
          <a:xfrm flipH="1" flipV="1">
            <a:off x="4724400" y="3200400"/>
            <a:ext cx="1295400" cy="228600"/>
          </a:xfrm>
          <a:prstGeom prst="line">
            <a:avLst/>
          </a:prstGeom>
          <a:noFill/>
          <a:ln w="76200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87" name="Line 20"/>
          <p:cNvSpPr>
            <a:spLocks noChangeShapeType="1"/>
          </p:cNvSpPr>
          <p:nvPr/>
        </p:nvSpPr>
        <p:spPr bwMode="auto">
          <a:xfrm flipH="1">
            <a:off x="3048000" y="3200400"/>
            <a:ext cx="1676400" cy="1676400"/>
          </a:xfrm>
          <a:prstGeom prst="line">
            <a:avLst/>
          </a:prstGeom>
          <a:noFill/>
          <a:ln w="76200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25" name="Oval 21"/>
          <p:cNvSpPr>
            <a:spLocks noChangeArrowheads="1"/>
          </p:cNvSpPr>
          <p:nvPr/>
        </p:nvSpPr>
        <p:spPr bwMode="auto">
          <a:xfrm>
            <a:off x="7543800" y="4191000"/>
            <a:ext cx="152400" cy="1524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26" name="Oval 22"/>
          <p:cNvSpPr>
            <a:spLocks noChangeArrowheads="1"/>
          </p:cNvSpPr>
          <p:nvPr/>
        </p:nvSpPr>
        <p:spPr bwMode="auto">
          <a:xfrm>
            <a:off x="7391400" y="4495800"/>
            <a:ext cx="152400" cy="1524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27" name="Oval 23"/>
          <p:cNvSpPr>
            <a:spLocks noChangeArrowheads="1"/>
          </p:cNvSpPr>
          <p:nvPr/>
        </p:nvSpPr>
        <p:spPr bwMode="auto">
          <a:xfrm>
            <a:off x="7772400" y="3733800"/>
            <a:ext cx="152400" cy="1524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28" name="Line 24"/>
          <p:cNvSpPr>
            <a:spLocks noChangeShapeType="1"/>
          </p:cNvSpPr>
          <p:nvPr/>
        </p:nvSpPr>
        <p:spPr bwMode="auto">
          <a:xfrm flipV="1">
            <a:off x="7467600" y="3810000"/>
            <a:ext cx="381000" cy="762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29" name="Line 25"/>
          <p:cNvSpPr>
            <a:spLocks noChangeShapeType="1"/>
          </p:cNvSpPr>
          <p:nvPr/>
        </p:nvSpPr>
        <p:spPr bwMode="auto">
          <a:xfrm>
            <a:off x="6019800" y="3429000"/>
            <a:ext cx="1828800" cy="381000"/>
          </a:xfrm>
          <a:prstGeom prst="line">
            <a:avLst/>
          </a:prstGeom>
          <a:noFill/>
          <a:ln w="9525">
            <a:solidFill>
              <a:srgbClr val="FF0000"/>
            </a:solidFill>
            <a:prstDash val="lgDash"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30" name="Line 26"/>
          <p:cNvSpPr>
            <a:spLocks noChangeShapeType="1"/>
          </p:cNvSpPr>
          <p:nvPr/>
        </p:nvSpPr>
        <p:spPr bwMode="auto">
          <a:xfrm>
            <a:off x="5867400" y="4495800"/>
            <a:ext cx="1600200" cy="76200"/>
          </a:xfrm>
          <a:prstGeom prst="line">
            <a:avLst/>
          </a:prstGeom>
          <a:noFill/>
          <a:ln w="9525">
            <a:solidFill>
              <a:srgbClr val="FF0000"/>
            </a:solidFill>
            <a:prstDash val="lgDash"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2731" name="Text Box 27"/>
          <p:cNvSpPr txBox="1">
            <a:spLocks noChangeArrowheads="1"/>
          </p:cNvSpPr>
          <p:nvPr/>
        </p:nvSpPr>
        <p:spPr bwMode="auto">
          <a:xfrm>
            <a:off x="7924800" y="3733800"/>
            <a:ext cx="60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Font typeface="Wingdings" pitchFamily="2" charset="2"/>
              <a:buNone/>
            </a:pPr>
            <a:r>
              <a:rPr lang="en-US" dirty="0">
                <a:solidFill>
                  <a:srgbClr val="FFFFFF"/>
                </a:solidFill>
              </a:rPr>
              <a:t>L24</a:t>
            </a:r>
          </a:p>
        </p:txBody>
      </p:sp>
      <p:sp>
        <p:nvSpPr>
          <p:cNvPr id="72732" name="Text Box 28"/>
          <p:cNvSpPr txBox="1">
            <a:spLocks noChangeArrowheads="1"/>
          </p:cNvSpPr>
          <p:nvPr/>
        </p:nvSpPr>
        <p:spPr bwMode="auto">
          <a:xfrm>
            <a:off x="7467600" y="4572000"/>
            <a:ext cx="60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Font typeface="Wingdings" pitchFamily="2" charset="2"/>
              <a:buNone/>
            </a:pPr>
            <a:r>
              <a:rPr lang="en-US" dirty="0">
                <a:solidFill>
                  <a:srgbClr val="FFFFFF"/>
                </a:solidFill>
              </a:rPr>
              <a:t>L16</a:t>
            </a:r>
          </a:p>
        </p:txBody>
      </p:sp>
      <p:sp>
        <p:nvSpPr>
          <p:cNvPr id="72733" name="Text Box 29"/>
          <p:cNvSpPr txBox="1">
            <a:spLocks noChangeArrowheads="1"/>
          </p:cNvSpPr>
          <p:nvPr/>
        </p:nvSpPr>
        <p:spPr bwMode="auto">
          <a:xfrm>
            <a:off x="7620000" y="4191000"/>
            <a:ext cx="609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Font typeface="Wingdings" pitchFamily="2" charset="2"/>
              <a:buNone/>
            </a:pPr>
            <a:r>
              <a:rPr lang="en-US" dirty="0" smtClean="0">
                <a:solidFill>
                  <a:srgbClr val="FFFFFF"/>
                </a:solidFill>
              </a:rPr>
              <a:t>L20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2734" name="Text Box 30"/>
          <p:cNvSpPr txBox="1">
            <a:spLocks noChangeArrowheads="1"/>
          </p:cNvSpPr>
          <p:nvPr/>
        </p:nvSpPr>
        <p:spPr bwMode="auto">
          <a:xfrm>
            <a:off x="2895600" y="2590800"/>
            <a:ext cx="2209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000000"/>
              </a:buClr>
              <a:buFont typeface="Wingdings" pitchFamily="2" charset="2"/>
              <a:buNone/>
            </a:pPr>
            <a:r>
              <a:rPr lang="en-US" i="1" dirty="0" err="1">
                <a:solidFill>
                  <a:srgbClr val="FFFF00"/>
                </a:solidFill>
              </a:rPr>
              <a:t>Imbrium</a:t>
            </a:r>
            <a:r>
              <a:rPr lang="en-US" i="1" dirty="0">
                <a:solidFill>
                  <a:srgbClr val="FFFF00"/>
                </a:solidFill>
              </a:rPr>
              <a:t> Basin</a:t>
            </a:r>
          </a:p>
        </p:txBody>
      </p:sp>
      <p:sp>
        <p:nvSpPr>
          <p:cNvPr id="72737" name="Oval 33"/>
          <p:cNvSpPr>
            <a:spLocks noChangeArrowheads="1"/>
          </p:cNvSpPr>
          <p:nvPr/>
        </p:nvSpPr>
        <p:spPr bwMode="auto">
          <a:xfrm>
            <a:off x="2743200" y="1752600"/>
            <a:ext cx="2057400" cy="1905000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5050971" y="6550223"/>
            <a:ext cx="4093029" cy="30777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Illustration from Tim Swindle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25" grpId="0" animBg="1"/>
      <p:bldP spid="72726" grpId="0" animBg="1"/>
      <p:bldP spid="72727" grpId="0" animBg="1"/>
      <p:bldP spid="72728" grpId="0" animBg="1"/>
      <p:bldP spid="72729" grpId="0" animBg="1"/>
      <p:bldP spid="72730" grpId="0" animBg="1"/>
      <p:bldP spid="72731" grpId="0"/>
      <p:bldP spid="72732" grpId="0"/>
      <p:bldP spid="72733" grpId="0"/>
      <p:bldP spid="72734" grpId="0" build="allAtOnce"/>
      <p:bldP spid="727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Mars Meteorites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027" y="1343488"/>
            <a:ext cx="5334001" cy="4386942"/>
          </a:xfrm>
          <a:solidFill>
            <a:srgbClr val="000000">
              <a:alpha val="10196"/>
            </a:srgbClr>
          </a:solidFill>
        </p:spPr>
        <p:txBody>
          <a:bodyPr/>
          <a:lstStyle/>
          <a:p>
            <a:pPr eaLnBrk="1" hangingPunct="1"/>
            <a:r>
              <a:rPr lang="en-US" i="1" dirty="0" smtClean="0">
                <a:solidFill>
                  <a:srgbClr val="FFFF00"/>
                </a:solidFill>
              </a:rPr>
              <a:t>ALH84001</a:t>
            </a:r>
            <a:r>
              <a:rPr lang="en-US" dirty="0" smtClean="0"/>
              <a:t> is old enough to have seen cataclysm:  </a:t>
            </a:r>
          </a:p>
          <a:p>
            <a:pPr lvl="1" eaLnBrk="1" hangingPunct="1"/>
            <a:r>
              <a:rPr lang="en-US" sz="2400" dirty="0" smtClean="0"/>
              <a:t>Crystallization age ~4.1 </a:t>
            </a:r>
            <a:r>
              <a:rPr lang="en-US" sz="2400" dirty="0" err="1" smtClean="0"/>
              <a:t>Ga</a:t>
            </a:r>
            <a:r>
              <a:rPr lang="en-US" sz="2400" dirty="0" smtClean="0"/>
              <a:t>    (or 4.5 </a:t>
            </a:r>
            <a:r>
              <a:rPr lang="en-US" sz="2400" dirty="0" err="1" smtClean="0"/>
              <a:t>Ga</a:t>
            </a:r>
            <a:r>
              <a:rPr lang="en-US" sz="2400" dirty="0" smtClean="0"/>
              <a:t> </a:t>
            </a:r>
            <a:r>
              <a:rPr lang="en-US" sz="2400" dirty="0" err="1" smtClean="0"/>
              <a:t>crystalization</a:t>
            </a:r>
            <a:r>
              <a:rPr lang="en-US" sz="2400" dirty="0" smtClean="0"/>
              <a:t> and disturbance at ~4.1 </a:t>
            </a:r>
            <a:r>
              <a:rPr lang="en-US" sz="2400" dirty="0" err="1" smtClean="0"/>
              <a:t>Ga</a:t>
            </a:r>
            <a:r>
              <a:rPr lang="en-US" sz="2400" dirty="0" smtClean="0"/>
              <a:t>).</a:t>
            </a:r>
          </a:p>
          <a:p>
            <a:pPr lvl="1" eaLnBrk="1" hangingPunct="1"/>
            <a:r>
              <a:rPr lang="en-US" sz="2400" dirty="0" smtClean="0"/>
              <a:t>Carbonate phases have ages of 3.9-4.0 Ga.</a:t>
            </a:r>
            <a:endParaRPr lang="en-US" sz="24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en-US" i="1" dirty="0" err="1" smtClean="0">
                <a:solidFill>
                  <a:srgbClr val="FFFF00"/>
                </a:solidFill>
              </a:rPr>
              <a:t>Shergottites</a:t>
            </a:r>
            <a:r>
              <a:rPr lang="en-US" dirty="0" smtClean="0"/>
              <a:t> are young, but have strange </a:t>
            </a:r>
            <a:r>
              <a:rPr lang="en-US" dirty="0" err="1" smtClean="0"/>
              <a:t>Pb-Pb</a:t>
            </a:r>
            <a:r>
              <a:rPr lang="en-US" dirty="0" smtClean="0"/>
              <a:t> ages of ~4.1 Ga.</a:t>
            </a:r>
          </a:p>
          <a:p>
            <a:pPr lvl="1" eaLnBrk="1" hangingPunct="1"/>
            <a:r>
              <a:rPr lang="en-US" sz="2400" dirty="0" smtClean="0"/>
              <a:t>Source region disturbance? </a:t>
            </a:r>
          </a:p>
        </p:txBody>
      </p:sp>
      <p:pic>
        <p:nvPicPr>
          <p:cNvPr id="4" name="Picture 3" descr="C:\Morby\presentations\LHBvulg\MarsM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4580" y="1347221"/>
            <a:ext cx="2847372" cy="22242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-1" y="6550223"/>
            <a:ext cx="9144001" cy="33855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Borg et al. (1999); </a:t>
            </a:r>
            <a:r>
              <a:rPr lang="en-US" sz="16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Bouvier</a:t>
            </a: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(2008); </a:t>
            </a:r>
            <a:r>
              <a:rPr lang="en-US" sz="16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Lapen</a:t>
            </a: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(2010); </a:t>
            </a:r>
            <a:r>
              <a:rPr lang="en-US" sz="16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Nyquist</a:t>
            </a:r>
            <a:r>
              <a:rPr lang="en-US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(2013)</a:t>
            </a: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1208" y="4215211"/>
            <a:ext cx="2873896" cy="188534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98910"/>
            <a:ext cx="9144000" cy="914406"/>
          </a:xfrm>
        </p:spPr>
        <p:txBody>
          <a:bodyPr/>
          <a:lstStyle/>
          <a:p>
            <a:r>
              <a:rPr lang="en-US" dirty="0" smtClean="0"/>
              <a:t>We turn to the HEDs, which can tell us the history of </a:t>
            </a:r>
            <a:r>
              <a:rPr lang="en-US" dirty="0" err="1" smtClean="0"/>
              <a:t>Vesta</a:t>
            </a:r>
            <a:r>
              <a:rPr lang="en-US" dirty="0" smtClean="0"/>
              <a:t> and perhaps that of the main asteroid belt itself.</a:t>
            </a:r>
          </a:p>
          <a:p>
            <a:endParaRPr 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11614"/>
            <a:ext cx="4292600" cy="420528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5843" y="1758222"/>
            <a:ext cx="3348773" cy="2790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 bwMode="auto">
          <a:xfrm flipV="1">
            <a:off x="3376037" y="2453848"/>
            <a:ext cx="2974694" cy="106487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3341314" y="3518718"/>
            <a:ext cx="3229337" cy="72920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1645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Did the Late Heavy Bombardment    Affect (4) </a:t>
            </a:r>
            <a:r>
              <a:rPr lang="en-US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Vesta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the HEDs?</a:t>
            </a:r>
            <a:endParaRPr lang="en-US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Vesta</a:t>
            </a:r>
            <a:r>
              <a:rPr lang="en-US" dirty="0" smtClean="0"/>
              <a:t> and the Eucrites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194016"/>
            <a:ext cx="9144000" cy="1582959"/>
          </a:xfrm>
        </p:spPr>
        <p:txBody>
          <a:bodyPr/>
          <a:lstStyle/>
          <a:p>
            <a:r>
              <a:rPr lang="en-US" dirty="0" smtClean="0"/>
              <a:t>Many ages with 3.3-4.1 </a:t>
            </a:r>
            <a:r>
              <a:rPr lang="en-US" dirty="0" err="1" smtClean="0"/>
              <a:t>Ga</a:t>
            </a:r>
            <a:r>
              <a:rPr lang="en-US" dirty="0" smtClean="0"/>
              <a:t>, suggestive of lunar cataclysm.</a:t>
            </a:r>
          </a:p>
          <a:p>
            <a:pPr lvl="1"/>
            <a:r>
              <a:rPr lang="en-US" sz="2000" dirty="0" smtClean="0"/>
              <a:t>The cataclysm cannot be local to Moon or from </a:t>
            </a:r>
            <a:r>
              <a:rPr lang="en-US" sz="2000" dirty="0" err="1" smtClean="0"/>
              <a:t>Imbrium</a:t>
            </a:r>
            <a:r>
              <a:rPr lang="en-US" sz="2000" dirty="0" smtClean="0"/>
              <a:t> alone!</a:t>
            </a:r>
          </a:p>
          <a:p>
            <a:pPr lvl="1"/>
            <a:r>
              <a:rPr lang="en-US" sz="2000" dirty="0" smtClean="0"/>
              <a:t>Not a sharp spike.  Few events between 4.1 and 4.5 Ga.</a:t>
            </a:r>
          </a:p>
          <a:p>
            <a:endParaRPr lang="en-US" sz="1600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693333" y="6600471"/>
            <a:ext cx="7450675" cy="30777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Bogard</a:t>
            </a: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(1995; 2011); </a:t>
            </a:r>
            <a:r>
              <a:rPr lang="en-US" sz="1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Bogard</a:t>
            </a: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Garrison (2003); Cohen et al. (2007)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" name="Picture 6" descr="bogard_brecciated_eucrite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421" y="1331087"/>
            <a:ext cx="5147472" cy="388909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8" name="Picture 7" descr="bogard_brecciated_eucrites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9648" y="1350330"/>
            <a:ext cx="4858960" cy="384048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1422" y="1395588"/>
            <a:ext cx="3749040" cy="374904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Asteroids and Meteorites: </a:t>
            </a:r>
            <a:br>
              <a:rPr lang="en-US" dirty="0" smtClean="0"/>
            </a:br>
            <a:r>
              <a:rPr lang="en-US" dirty="0" smtClean="0"/>
              <a:t>H </a:t>
            </a:r>
            <a:r>
              <a:rPr lang="en-US" dirty="0" err="1" smtClean="0"/>
              <a:t>Chondrite</a:t>
            </a:r>
            <a:r>
              <a:rPr lang="en-US" dirty="0" smtClean="0"/>
              <a:t> Parent Body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432242"/>
            <a:ext cx="3738623" cy="5200051"/>
          </a:xfrm>
        </p:spPr>
        <p:txBody>
          <a:bodyPr/>
          <a:lstStyle/>
          <a:p>
            <a:r>
              <a:rPr lang="en-US" dirty="0" smtClean="0"/>
              <a:t>Many 3.5-4.1 </a:t>
            </a:r>
            <a:r>
              <a:rPr lang="en-US" dirty="0" err="1" smtClean="0"/>
              <a:t>Ga</a:t>
            </a:r>
            <a:r>
              <a:rPr lang="en-US" dirty="0" smtClean="0"/>
              <a:t> ages, suggestive of cataclysm.</a:t>
            </a:r>
          </a:p>
          <a:p>
            <a:pPr lvl="1"/>
            <a:r>
              <a:rPr lang="en-US" sz="2000" dirty="0" smtClean="0"/>
              <a:t>Few with 4.1-.4.5 Ga.</a:t>
            </a:r>
          </a:p>
          <a:p>
            <a:r>
              <a:rPr lang="en-US" dirty="0" smtClean="0"/>
              <a:t>Not a spike. Very similar to </a:t>
            </a:r>
            <a:r>
              <a:rPr lang="en-US" dirty="0" err="1" smtClean="0"/>
              <a:t>eucrite</a:t>
            </a:r>
            <a:r>
              <a:rPr lang="en-US" dirty="0" smtClean="0"/>
              <a:t> signature.</a:t>
            </a:r>
          </a:p>
          <a:p>
            <a:r>
              <a:rPr lang="en-US" dirty="0" smtClean="0"/>
              <a:t>Some meteorites show related cataclysm ages (LLs, IIE irons, etc.)</a:t>
            </a:r>
          </a:p>
          <a:p>
            <a:endParaRPr lang="en-US" sz="1600" dirty="0"/>
          </a:p>
        </p:txBody>
      </p:sp>
      <p:pic>
        <p:nvPicPr>
          <p:cNvPr id="7" name="Picture 11" descr="H overall 2008 Apr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0550" y="1532675"/>
            <a:ext cx="5334000" cy="44084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830250" y="5987004"/>
            <a:ext cx="510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Ages of impact-reworked (melted or shocked) H chondrites.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Swindle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</a:t>
            </a: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al. (2008)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826932" y="1840089"/>
            <a:ext cx="5068712" cy="3520194"/>
            <a:chOff x="3826932" y="1840089"/>
            <a:chExt cx="5068712" cy="3520194"/>
          </a:xfrm>
        </p:grpSpPr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7690338" y="2325511"/>
              <a:ext cx="1205306" cy="3034772"/>
            </a:xfrm>
            <a:prstGeom prst="rect">
              <a:avLst/>
            </a:prstGeom>
            <a:gradFill rotWithShape="1">
              <a:gsLst>
                <a:gs pos="0">
                  <a:srgbClr val="FF0000">
                    <a:gamma/>
                    <a:shade val="46275"/>
                    <a:invGamma/>
                    <a:alpha val="16000"/>
                  </a:srgbClr>
                </a:gs>
                <a:gs pos="50000">
                  <a:srgbClr val="FF0000">
                    <a:alpha val="16000"/>
                  </a:srgbClr>
                </a:gs>
                <a:gs pos="100000">
                  <a:srgbClr val="FF0000">
                    <a:gamma/>
                    <a:shade val="46275"/>
                    <a:invGamma/>
                    <a:alpha val="16000"/>
                  </a:srgbClr>
                </a:gs>
              </a:gsLst>
              <a:lin ang="0" scaled="1"/>
            </a:gradFill>
            <a:ln w="19050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 flipV="1">
              <a:off x="3826932" y="1840089"/>
              <a:ext cx="3804355" cy="117404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dash"/>
              <a:round/>
              <a:headEnd type="triangle" w="med" len="med"/>
              <a:tailEnd/>
            </a:ln>
            <a:effectLst/>
          </p:spPr>
          <p:txBody>
            <a:bodyPr rot="10800000" vert="eaVert"/>
            <a:lstStyle/>
            <a:p>
              <a:pPr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Summary of Data</a:t>
            </a:r>
          </a:p>
        </p:txBody>
      </p:sp>
      <p:sp>
        <p:nvSpPr>
          <p:cNvPr id="128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920164"/>
            <a:ext cx="9144000" cy="3446769"/>
          </a:xfrm>
          <a:solidFill>
            <a:srgbClr val="000000">
              <a:alpha val="47843"/>
            </a:srgbClr>
          </a:solidFill>
          <a:ln w="28575">
            <a:noFill/>
          </a:ln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A solar-system-wide bombardment event may have started near ~4.1 Ga.</a:t>
            </a:r>
          </a:p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Most evidence for a narrow ~3.8-4.0 </a:t>
            </a:r>
            <a:r>
              <a:rPr lang="en-US" sz="2800" dirty="0" err="1" smtClean="0">
                <a:solidFill>
                  <a:srgbClr val="FFFF00"/>
                </a:solidFill>
              </a:rPr>
              <a:t>Ga</a:t>
            </a:r>
            <a:r>
              <a:rPr lang="en-US" sz="2800" dirty="0" smtClean="0">
                <a:solidFill>
                  <a:srgbClr val="FFFF00"/>
                </a:solidFill>
              </a:rPr>
              <a:t> “spike” comes from samples near </a:t>
            </a:r>
            <a:r>
              <a:rPr lang="en-US" sz="2800" dirty="0" err="1" smtClean="0">
                <a:solidFill>
                  <a:srgbClr val="FFFF00"/>
                </a:solidFill>
              </a:rPr>
              <a:t>Imbrium</a:t>
            </a:r>
            <a:r>
              <a:rPr lang="en-US" sz="2800" dirty="0" smtClean="0">
                <a:solidFill>
                  <a:srgbClr val="FFFF00"/>
                </a:solidFill>
              </a:rPr>
              <a:t>.  </a:t>
            </a:r>
          </a:p>
          <a:p>
            <a:pPr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Major lunar events lasted until 3.7-3.8 </a:t>
            </a:r>
            <a:r>
              <a:rPr lang="en-US" sz="2800" dirty="0" err="1" smtClean="0">
                <a:solidFill>
                  <a:srgbClr val="FFFF00"/>
                </a:solidFill>
              </a:rPr>
              <a:t>Ga</a:t>
            </a:r>
            <a:r>
              <a:rPr lang="en-US" sz="2800" dirty="0" smtClean="0">
                <a:solidFill>
                  <a:srgbClr val="FFFF00"/>
                </a:solidFill>
              </a:rPr>
              <a:t>, but extended to ~3.5 </a:t>
            </a:r>
            <a:r>
              <a:rPr lang="en-US" sz="2800" dirty="0" err="1" smtClean="0">
                <a:solidFill>
                  <a:srgbClr val="FFFF00"/>
                </a:solidFill>
              </a:rPr>
              <a:t>Ga</a:t>
            </a:r>
            <a:r>
              <a:rPr lang="en-US" sz="2800" dirty="0" smtClean="0">
                <a:solidFill>
                  <a:srgbClr val="FFFF00"/>
                </a:solidFill>
              </a:rPr>
              <a:t> in the asteroid belt. Why?</a:t>
            </a:r>
          </a:p>
          <a:p>
            <a:pPr lvl="1">
              <a:buNone/>
              <a:defRPr/>
            </a:pPr>
            <a:endParaRPr lang="en-US" sz="2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5123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Planet Formation in the Outer Solar System</a:t>
            </a:r>
            <a:endParaRPr lang="en-US" sz="3200" dirty="0"/>
          </a:p>
        </p:txBody>
      </p:sp>
      <p:sp>
        <p:nvSpPr>
          <p:cNvPr id="1290243" name="Rectangle 3"/>
          <p:cNvSpPr>
            <a:spLocks noChangeArrowheads="1"/>
          </p:cNvSpPr>
          <p:nvPr/>
        </p:nvSpPr>
        <p:spPr bwMode="auto">
          <a:xfrm>
            <a:off x="4964113" y="1408113"/>
            <a:ext cx="4122737" cy="4814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285750">
              <a:spcBef>
                <a:spcPct val="50000"/>
              </a:spcBef>
              <a:spcAft>
                <a:spcPct val="35000"/>
              </a:spcAft>
              <a:buClr>
                <a:srgbClr val="FFFFFF"/>
              </a:buClr>
              <a:buFontTx/>
              <a:buChar char="•"/>
            </a:pPr>
            <a:endParaRPr lang="en-US" sz="24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285750">
              <a:spcBef>
                <a:spcPct val="50000"/>
              </a:spcBef>
              <a:spcAft>
                <a:spcPct val="35000"/>
              </a:spcAft>
              <a:buClr>
                <a:srgbClr val="FFFFFF"/>
              </a:buClr>
              <a:buFontTx/>
              <a:buChar char="•"/>
            </a:pPr>
            <a:endParaRPr lang="en-US" sz="24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285750">
              <a:spcBef>
                <a:spcPct val="50000"/>
              </a:spcBef>
              <a:spcAft>
                <a:spcPct val="35000"/>
              </a:spcAft>
              <a:buClr>
                <a:srgbClr val="FFFFFF"/>
              </a:buClr>
              <a:buFontTx/>
              <a:buChar char="•"/>
            </a:pPr>
            <a:endParaRPr lang="en-US" sz="24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285750">
              <a:spcBef>
                <a:spcPct val="50000"/>
              </a:spcBef>
              <a:spcAft>
                <a:spcPct val="35000"/>
              </a:spcAft>
              <a:buClr>
                <a:srgbClr val="FFFFFF"/>
              </a:buClr>
              <a:buFontTx/>
              <a:buChar char="•"/>
            </a:pPr>
            <a:endParaRPr lang="en-US" sz="24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90244" name="Rectangle 4"/>
          <p:cNvSpPr>
            <a:spLocks noChangeArrowheads="1"/>
          </p:cNvSpPr>
          <p:nvPr/>
        </p:nvSpPr>
        <p:spPr bwMode="auto">
          <a:xfrm>
            <a:off x="287338" y="5545138"/>
            <a:ext cx="8680450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28575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Planet formation events in the outer solar system may have a critical effect on what happens to the Moon and other solar system bodies.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290245" name="Picture 5" descr="protoplanets_b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113" y="1314450"/>
            <a:ext cx="8105775" cy="41783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90246" name="Rectangle 6"/>
          <p:cNvSpPr>
            <a:spLocks noChangeArrowheads="1"/>
          </p:cNvSpPr>
          <p:nvPr/>
        </p:nvSpPr>
        <p:spPr bwMode="auto">
          <a:xfrm>
            <a:off x="1046163" y="1676400"/>
            <a:ext cx="3881437" cy="34036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FFFFFF"/>
              </a:buClr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90247" name="Rectangle 7"/>
          <p:cNvSpPr>
            <a:spLocks noChangeArrowheads="1"/>
          </p:cNvSpPr>
          <p:nvPr/>
        </p:nvSpPr>
        <p:spPr bwMode="auto">
          <a:xfrm>
            <a:off x="4989513" y="1666875"/>
            <a:ext cx="3321050" cy="3425825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FFFFFF"/>
              </a:buClr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290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9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9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9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46" grpId="0" animBg="1"/>
      <p:bldP spid="129024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325563" y="217488"/>
            <a:ext cx="6535737" cy="1838325"/>
          </a:xfrm>
        </p:spPr>
        <p:txBody>
          <a:bodyPr/>
          <a:lstStyle/>
          <a:p>
            <a:pPr>
              <a:defRPr/>
            </a:pPr>
            <a:r>
              <a:rPr lang="en-US" smtClean="0"/>
              <a:t>The “Nice” Model of the Lunar Late Heavy Bombardment </a:t>
            </a:r>
          </a:p>
        </p:txBody>
      </p:sp>
      <p:sp>
        <p:nvSpPr>
          <p:cNvPr id="1433604" name="Text Box 4"/>
          <p:cNvSpPr txBox="1">
            <a:spLocks noChangeArrowheads="1"/>
          </p:cNvSpPr>
          <p:nvPr/>
        </p:nvSpPr>
        <p:spPr bwMode="auto">
          <a:xfrm>
            <a:off x="0" y="5660672"/>
            <a:ext cx="9144000" cy="880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24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Much of this work is found in 3 </a:t>
            </a:r>
            <a:r>
              <a:rPr lang="en-US" sz="2400" i="1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Nature</a:t>
            </a:r>
            <a:r>
              <a:rPr lang="en-US" sz="24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papers: </a:t>
            </a:r>
            <a:endParaRPr lang="en-US" sz="2400" dirty="0" smtClean="0">
              <a:solidFill>
                <a:srgbClr val="00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2000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Tsiganis</a:t>
            </a:r>
            <a:r>
              <a:rPr lang="en-US" sz="20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 al. (2005); Morbidelli et al. (2005); Gomes et al. (2005)</a:t>
            </a:r>
          </a:p>
        </p:txBody>
      </p:sp>
      <p:pic>
        <p:nvPicPr>
          <p:cNvPr id="1433614" name="Picture 14" descr="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5525" y="1852613"/>
            <a:ext cx="7281863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33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33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47713"/>
          </a:xfrm>
        </p:spPr>
        <p:txBody>
          <a:bodyPr/>
          <a:lstStyle/>
          <a:p>
            <a:r>
              <a:rPr lang="en-US" sz="3000" dirty="0">
                <a:effectLst/>
              </a:rPr>
              <a:t>New Solar System Formation </a:t>
            </a:r>
            <a:r>
              <a:rPr lang="en-US" sz="3000" dirty="0" smtClean="0">
                <a:effectLst/>
              </a:rPr>
              <a:t>Scenario</a:t>
            </a:r>
            <a:endParaRPr lang="en-US" sz="3000" dirty="0">
              <a:effectLst/>
            </a:endParaRPr>
          </a:p>
        </p:txBody>
      </p:sp>
      <p:pic>
        <p:nvPicPr>
          <p:cNvPr id="1664003" name="Picture 3" descr="Neptu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054388"/>
            <a:ext cx="560388" cy="552450"/>
          </a:xfrm>
          <a:prstGeom prst="rect">
            <a:avLst/>
          </a:prstGeom>
          <a:noFill/>
        </p:spPr>
      </p:pic>
      <p:pic>
        <p:nvPicPr>
          <p:cNvPr id="1664004" name="Picture 4" descr="Uran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0775" y="1025813"/>
            <a:ext cx="566738" cy="566737"/>
          </a:xfrm>
          <a:prstGeom prst="rect">
            <a:avLst/>
          </a:prstGeom>
          <a:noFill/>
        </p:spPr>
      </p:pic>
      <p:pic>
        <p:nvPicPr>
          <p:cNvPr id="1664005" name="Picture 5" descr="Jupi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225" y="801975"/>
            <a:ext cx="1027113" cy="1027113"/>
          </a:xfrm>
          <a:prstGeom prst="rect">
            <a:avLst/>
          </a:prstGeom>
          <a:noFill/>
        </p:spPr>
      </p:pic>
      <p:pic>
        <p:nvPicPr>
          <p:cNvPr id="1664006" name="Picture 6" descr="Satur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32100" y="695613"/>
            <a:ext cx="1008063" cy="1260475"/>
          </a:xfrm>
          <a:prstGeom prst="rect">
            <a:avLst/>
          </a:prstGeom>
          <a:noFill/>
        </p:spPr>
      </p:pic>
      <p:sp>
        <p:nvSpPr>
          <p:cNvPr id="1664012" name="Freeform 12" descr="5%"/>
          <p:cNvSpPr>
            <a:spLocks/>
          </p:cNvSpPr>
          <p:nvPr/>
        </p:nvSpPr>
        <p:spPr bwMode="auto">
          <a:xfrm>
            <a:off x="7731125" y="871825"/>
            <a:ext cx="1230313" cy="762000"/>
          </a:xfrm>
          <a:custGeom>
            <a:avLst/>
            <a:gdLst/>
            <a:ahLst/>
            <a:cxnLst>
              <a:cxn ang="0">
                <a:pos x="0" y="218"/>
              </a:cxn>
              <a:cxn ang="0">
                <a:pos x="0" y="340"/>
              </a:cxn>
              <a:cxn ang="0">
                <a:pos x="775" y="480"/>
              </a:cxn>
              <a:cxn ang="0">
                <a:pos x="775" y="0"/>
              </a:cxn>
              <a:cxn ang="0">
                <a:pos x="0" y="218"/>
              </a:cxn>
            </a:cxnLst>
            <a:rect l="0" t="0" r="r" b="b"/>
            <a:pathLst>
              <a:path w="775" h="480">
                <a:moveTo>
                  <a:pt x="0" y="218"/>
                </a:moveTo>
                <a:lnTo>
                  <a:pt x="0" y="340"/>
                </a:lnTo>
                <a:lnTo>
                  <a:pt x="775" y="480"/>
                </a:lnTo>
                <a:lnTo>
                  <a:pt x="775" y="0"/>
                </a:lnTo>
                <a:lnTo>
                  <a:pt x="0" y="218"/>
                </a:lnTo>
                <a:close/>
              </a:path>
            </a:pathLst>
          </a:custGeom>
          <a:pattFill prst="pct5">
            <a:fgClr>
              <a:srgbClr val="FFFF00"/>
            </a:fgClr>
            <a:bgClr>
              <a:schemeClr val="tx2"/>
            </a:bgClr>
          </a:pattFill>
          <a:ln w="9525" cap="flat" cmpd="sng">
            <a:solidFill>
              <a:srgbClr val="FFFF00"/>
            </a:solidFill>
            <a:prstDash val="solid"/>
            <a:round/>
            <a:headEnd/>
            <a:tailEnd/>
          </a:ln>
          <a:effectLst/>
        </p:spPr>
        <p:txBody>
          <a:bodyPr rot="10800000" vert="eaVert"/>
          <a:lstStyle/>
          <a:p>
            <a:pPr>
              <a:buClr>
                <a:srgbClr val="FFFFFF"/>
              </a:buClr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64014" name="Text Box 14"/>
          <p:cNvSpPr txBox="1">
            <a:spLocks noChangeArrowheads="1"/>
          </p:cNvSpPr>
          <p:nvPr/>
        </p:nvSpPr>
        <p:spPr bwMode="auto">
          <a:xfrm>
            <a:off x="7891463" y="1097250"/>
            <a:ext cx="1128712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>
                <a:solidFill>
                  <a:srgbClr val="FFFF00"/>
                </a:solidFill>
              </a:rPr>
              <a:t>Comets</a:t>
            </a:r>
          </a:p>
        </p:txBody>
      </p:sp>
      <p:sp>
        <p:nvSpPr>
          <p:cNvPr id="1664016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0" y="2046575"/>
            <a:ext cx="9144000" cy="915988"/>
          </a:xfrm>
          <a:noFill/>
          <a:ln/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ffectLst/>
              </a:rPr>
              <a:t>Old view.</a:t>
            </a:r>
            <a:r>
              <a:rPr lang="en-US" dirty="0">
                <a:effectLst/>
              </a:rPr>
              <a:t>  Gas giants/comets formed near present locations (5-30 AU) and reached current orbits ~4.5 </a:t>
            </a:r>
            <a:r>
              <a:rPr lang="en-US" dirty="0" err="1">
                <a:effectLst/>
              </a:rPr>
              <a:t>Gy</a:t>
            </a:r>
            <a:r>
              <a:rPr lang="en-US" dirty="0">
                <a:effectLst/>
              </a:rPr>
              <a:t> ago.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62" name="Rectangle 2"/>
          <p:cNvSpPr>
            <a:spLocks noChangeArrowheads="1"/>
          </p:cNvSpPr>
          <p:nvPr/>
        </p:nvSpPr>
        <p:spPr bwMode="auto">
          <a:xfrm>
            <a:off x="0" y="0"/>
            <a:ext cx="9144000" cy="215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107763" dir="2700000" algn="ctr" rotWithShape="0">
              <a:schemeClr val="tx2">
                <a:alpha val="50000"/>
              </a:schemeClr>
            </a:outerShdw>
          </a:effectLst>
        </p:spPr>
        <p:txBody>
          <a:bodyPr lIns="90488" tIns="44450" rIns="90488" bIns="44450" anchor="ctr"/>
          <a:lstStyle/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4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Prologue: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Set Up</a:t>
            </a:r>
            <a:endParaRPr lang="en-US" sz="4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172897" y="6410204"/>
            <a:ext cx="3727772" cy="338554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600" dirty="0" smtClean="0">
                <a:solidFill>
                  <a:srgbClr val="FFFFFF"/>
                </a:solidFill>
              </a:rPr>
              <a:t>Mare </a:t>
            </a:r>
            <a:r>
              <a:rPr lang="en-US" sz="1600" dirty="0" err="1" smtClean="0">
                <a:solidFill>
                  <a:srgbClr val="FFFFFF"/>
                </a:solidFill>
              </a:rPr>
              <a:t>Moscoviense</a:t>
            </a:r>
            <a:r>
              <a:rPr lang="en-US" sz="1600" dirty="0" smtClean="0">
                <a:solidFill>
                  <a:srgbClr val="FFFFFF"/>
                </a:solidFill>
              </a:rPr>
              <a:t>; </a:t>
            </a:r>
            <a:r>
              <a:rPr lang="en-US" sz="1600" dirty="0" err="1" smtClean="0">
                <a:solidFill>
                  <a:srgbClr val="FFFFFF"/>
                </a:solidFill>
              </a:rPr>
              <a:t>Kaguya</a:t>
            </a:r>
            <a:r>
              <a:rPr lang="en-US" sz="1600" dirty="0" smtClean="0">
                <a:solidFill>
                  <a:srgbClr val="FFFFFF"/>
                </a:solidFill>
              </a:rPr>
              <a:t> Mission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47713"/>
          </a:xfrm>
        </p:spPr>
        <p:txBody>
          <a:bodyPr/>
          <a:lstStyle/>
          <a:p>
            <a:r>
              <a:rPr lang="en-US" sz="3000" dirty="0">
                <a:effectLst/>
              </a:rPr>
              <a:t>New Solar System Formation </a:t>
            </a:r>
            <a:r>
              <a:rPr lang="en-US" sz="3000" dirty="0" smtClean="0">
                <a:effectLst/>
              </a:rPr>
              <a:t>Scenario</a:t>
            </a:r>
            <a:endParaRPr lang="en-US" sz="3000" dirty="0">
              <a:effectLst/>
            </a:endParaRPr>
          </a:p>
        </p:txBody>
      </p:sp>
      <p:pic>
        <p:nvPicPr>
          <p:cNvPr id="1664003" name="Picture 3" descr="Neptu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054388"/>
            <a:ext cx="560388" cy="552450"/>
          </a:xfrm>
          <a:prstGeom prst="rect">
            <a:avLst/>
          </a:prstGeom>
          <a:noFill/>
        </p:spPr>
      </p:pic>
      <p:pic>
        <p:nvPicPr>
          <p:cNvPr id="1664004" name="Picture 4" descr="Uran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0775" y="1025813"/>
            <a:ext cx="566738" cy="566737"/>
          </a:xfrm>
          <a:prstGeom prst="rect">
            <a:avLst/>
          </a:prstGeom>
          <a:noFill/>
        </p:spPr>
      </p:pic>
      <p:pic>
        <p:nvPicPr>
          <p:cNvPr id="1664005" name="Picture 5" descr="Jupi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225" y="801975"/>
            <a:ext cx="1027113" cy="1027113"/>
          </a:xfrm>
          <a:prstGeom prst="rect">
            <a:avLst/>
          </a:prstGeom>
          <a:noFill/>
        </p:spPr>
      </p:pic>
      <p:pic>
        <p:nvPicPr>
          <p:cNvPr id="1664006" name="Picture 6" descr="Satur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32100" y="695613"/>
            <a:ext cx="1008063" cy="1260475"/>
          </a:xfrm>
          <a:prstGeom prst="rect">
            <a:avLst/>
          </a:prstGeom>
          <a:noFill/>
        </p:spPr>
      </p:pic>
      <p:sp>
        <p:nvSpPr>
          <p:cNvPr id="1664007" name="Rectangle 7"/>
          <p:cNvSpPr>
            <a:spLocks noChangeArrowheads="1"/>
          </p:cNvSpPr>
          <p:nvPr/>
        </p:nvSpPr>
        <p:spPr bwMode="auto">
          <a:xfrm>
            <a:off x="0" y="4541259"/>
            <a:ext cx="9144000" cy="22415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285750">
              <a:spcBef>
                <a:spcPct val="35000"/>
              </a:spcBef>
              <a:spcAft>
                <a:spcPct val="35000"/>
              </a:spcAft>
              <a:buClr>
                <a:srgbClr val="FF0000"/>
              </a:buClr>
            </a:pPr>
            <a:r>
              <a:rPr lang="en-US" sz="2400" dirty="0">
                <a:solidFill>
                  <a:srgbClr val="FFFF00"/>
                </a:solidFill>
              </a:rPr>
              <a:t>New view.</a:t>
            </a:r>
            <a:r>
              <a:rPr lang="en-US" sz="2400" dirty="0">
                <a:solidFill>
                  <a:srgbClr val="FFFFFF"/>
                </a:solidFill>
              </a:rPr>
              <a:t>  Gas giants formed in more compact formation between </a:t>
            </a:r>
            <a:r>
              <a:rPr lang="en-US" sz="2400" dirty="0" smtClean="0">
                <a:solidFill>
                  <a:srgbClr val="FFFFFF"/>
                </a:solidFill>
              </a:rPr>
              <a:t>5 to ~12 </a:t>
            </a:r>
            <a:r>
              <a:rPr lang="en-US" sz="2400" dirty="0">
                <a:solidFill>
                  <a:srgbClr val="FFFFFF"/>
                </a:solidFill>
              </a:rPr>
              <a:t>AU. Massive comet population </a:t>
            </a:r>
            <a:r>
              <a:rPr lang="en-US" sz="2400" dirty="0" smtClean="0">
                <a:solidFill>
                  <a:srgbClr val="FFFFFF"/>
                </a:solidFill>
              </a:rPr>
              <a:t>existed out to ~30 AU.</a:t>
            </a:r>
          </a:p>
        </p:txBody>
      </p:sp>
      <p:pic>
        <p:nvPicPr>
          <p:cNvPr id="1664008" name="Picture 8" descr="Neptu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5525" y="3661413"/>
            <a:ext cx="560388" cy="552450"/>
          </a:xfrm>
          <a:prstGeom prst="rect">
            <a:avLst/>
          </a:prstGeom>
          <a:noFill/>
        </p:spPr>
      </p:pic>
      <p:pic>
        <p:nvPicPr>
          <p:cNvPr id="1664009" name="Picture 9" descr="Uran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63" y="3655063"/>
            <a:ext cx="566737" cy="566737"/>
          </a:xfrm>
          <a:prstGeom prst="rect">
            <a:avLst/>
          </a:prstGeom>
          <a:noFill/>
        </p:spPr>
      </p:pic>
      <p:pic>
        <p:nvPicPr>
          <p:cNvPr id="1664010" name="Picture 10" descr="Jupi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2463" y="3389950"/>
            <a:ext cx="1027112" cy="1027113"/>
          </a:xfrm>
          <a:prstGeom prst="rect">
            <a:avLst/>
          </a:prstGeom>
          <a:noFill/>
        </p:spPr>
      </p:pic>
      <p:pic>
        <p:nvPicPr>
          <p:cNvPr id="1664011" name="Picture 11" descr="Satur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35138" y="3274063"/>
            <a:ext cx="1008062" cy="1260475"/>
          </a:xfrm>
          <a:prstGeom prst="rect">
            <a:avLst/>
          </a:prstGeom>
          <a:noFill/>
        </p:spPr>
      </p:pic>
      <p:sp>
        <p:nvSpPr>
          <p:cNvPr id="1664012" name="Freeform 12" descr="5%"/>
          <p:cNvSpPr>
            <a:spLocks/>
          </p:cNvSpPr>
          <p:nvPr/>
        </p:nvSpPr>
        <p:spPr bwMode="auto">
          <a:xfrm>
            <a:off x="7731125" y="871825"/>
            <a:ext cx="1230313" cy="762000"/>
          </a:xfrm>
          <a:custGeom>
            <a:avLst/>
            <a:gdLst/>
            <a:ahLst/>
            <a:cxnLst>
              <a:cxn ang="0">
                <a:pos x="0" y="218"/>
              </a:cxn>
              <a:cxn ang="0">
                <a:pos x="0" y="340"/>
              </a:cxn>
              <a:cxn ang="0">
                <a:pos x="775" y="480"/>
              </a:cxn>
              <a:cxn ang="0">
                <a:pos x="775" y="0"/>
              </a:cxn>
              <a:cxn ang="0">
                <a:pos x="0" y="218"/>
              </a:cxn>
            </a:cxnLst>
            <a:rect l="0" t="0" r="r" b="b"/>
            <a:pathLst>
              <a:path w="775" h="480">
                <a:moveTo>
                  <a:pt x="0" y="218"/>
                </a:moveTo>
                <a:lnTo>
                  <a:pt x="0" y="340"/>
                </a:lnTo>
                <a:lnTo>
                  <a:pt x="775" y="480"/>
                </a:lnTo>
                <a:lnTo>
                  <a:pt x="775" y="0"/>
                </a:lnTo>
                <a:lnTo>
                  <a:pt x="0" y="218"/>
                </a:lnTo>
                <a:close/>
              </a:path>
            </a:pathLst>
          </a:custGeom>
          <a:pattFill prst="pct5">
            <a:fgClr>
              <a:srgbClr val="FFFF00"/>
            </a:fgClr>
            <a:bgClr>
              <a:schemeClr val="tx2"/>
            </a:bgClr>
          </a:pattFill>
          <a:ln w="9525" cap="flat" cmpd="sng">
            <a:solidFill>
              <a:srgbClr val="FFFF00"/>
            </a:solidFill>
            <a:prstDash val="solid"/>
            <a:round/>
            <a:headEnd/>
            <a:tailEnd/>
          </a:ln>
          <a:effectLst/>
        </p:spPr>
        <p:txBody>
          <a:bodyPr rot="10800000" vert="eaVert"/>
          <a:lstStyle/>
          <a:p>
            <a:pPr>
              <a:buClr>
                <a:srgbClr val="FFFFFF"/>
              </a:buClr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64013" name="Freeform 13" descr="5%"/>
          <p:cNvSpPr>
            <a:spLocks/>
          </p:cNvSpPr>
          <p:nvPr/>
        </p:nvSpPr>
        <p:spPr bwMode="auto">
          <a:xfrm>
            <a:off x="4341813" y="3518538"/>
            <a:ext cx="4379912" cy="762000"/>
          </a:xfrm>
          <a:custGeom>
            <a:avLst/>
            <a:gdLst/>
            <a:ahLst/>
            <a:cxnLst>
              <a:cxn ang="0">
                <a:pos x="0" y="218"/>
              </a:cxn>
              <a:cxn ang="0">
                <a:pos x="0" y="340"/>
              </a:cxn>
              <a:cxn ang="0">
                <a:pos x="775" y="480"/>
              </a:cxn>
              <a:cxn ang="0">
                <a:pos x="775" y="0"/>
              </a:cxn>
              <a:cxn ang="0">
                <a:pos x="0" y="218"/>
              </a:cxn>
            </a:cxnLst>
            <a:rect l="0" t="0" r="r" b="b"/>
            <a:pathLst>
              <a:path w="775" h="480">
                <a:moveTo>
                  <a:pt x="0" y="218"/>
                </a:moveTo>
                <a:lnTo>
                  <a:pt x="0" y="340"/>
                </a:lnTo>
                <a:lnTo>
                  <a:pt x="775" y="480"/>
                </a:lnTo>
                <a:lnTo>
                  <a:pt x="775" y="0"/>
                </a:lnTo>
                <a:lnTo>
                  <a:pt x="0" y="218"/>
                </a:lnTo>
                <a:close/>
              </a:path>
            </a:pathLst>
          </a:custGeom>
          <a:pattFill prst="pct5">
            <a:fgClr>
              <a:srgbClr val="FFFF00"/>
            </a:fgClr>
            <a:bgClr>
              <a:schemeClr val="tx2"/>
            </a:bgClr>
          </a:pattFill>
          <a:ln w="9525" cap="flat" cmpd="sng">
            <a:solidFill>
              <a:srgbClr val="FFFF00"/>
            </a:solidFill>
            <a:prstDash val="solid"/>
            <a:round/>
            <a:headEnd/>
            <a:tailEnd/>
          </a:ln>
          <a:effectLst/>
        </p:spPr>
        <p:txBody>
          <a:bodyPr rot="10800000" vert="eaVert"/>
          <a:lstStyle/>
          <a:p>
            <a:pPr>
              <a:buClr>
                <a:srgbClr val="FFFFFF"/>
              </a:buClr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64014" name="Text Box 14"/>
          <p:cNvSpPr txBox="1">
            <a:spLocks noChangeArrowheads="1"/>
          </p:cNvSpPr>
          <p:nvPr/>
        </p:nvSpPr>
        <p:spPr bwMode="auto">
          <a:xfrm>
            <a:off x="7891463" y="1097250"/>
            <a:ext cx="1128712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>
                <a:solidFill>
                  <a:srgbClr val="FFFF00"/>
                </a:solidFill>
              </a:rPr>
              <a:t>Comets</a:t>
            </a:r>
          </a:p>
        </p:txBody>
      </p:sp>
      <p:sp>
        <p:nvSpPr>
          <p:cNvPr id="1664015" name="Text Box 15"/>
          <p:cNvSpPr txBox="1">
            <a:spLocks noChangeArrowheads="1"/>
          </p:cNvSpPr>
          <p:nvPr/>
        </p:nvSpPr>
        <p:spPr bwMode="auto">
          <a:xfrm>
            <a:off x="5486400" y="3736025"/>
            <a:ext cx="3322638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>
                <a:solidFill>
                  <a:srgbClr val="FFFF00"/>
                </a:solidFill>
              </a:rPr>
              <a:t>Primordial disk of comets</a:t>
            </a:r>
          </a:p>
        </p:txBody>
      </p:sp>
      <p:sp>
        <p:nvSpPr>
          <p:cNvPr id="1664016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0" y="2046575"/>
            <a:ext cx="9144000" cy="915988"/>
          </a:xfrm>
          <a:noFill/>
          <a:ln/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ffectLst/>
              </a:rPr>
              <a:t>Old view.</a:t>
            </a:r>
            <a:r>
              <a:rPr lang="en-US" dirty="0">
                <a:effectLst/>
              </a:rPr>
              <a:t>  Gas giants/comets formed near present locations (5-30 AU) and reached current orbits ~4.5 </a:t>
            </a:r>
            <a:r>
              <a:rPr lang="en-US" dirty="0" err="1">
                <a:effectLst/>
              </a:rPr>
              <a:t>Gy</a:t>
            </a:r>
            <a:r>
              <a:rPr lang="en-US" dirty="0">
                <a:effectLst/>
              </a:rPr>
              <a:t> ago.  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2488556" y="5372589"/>
            <a:ext cx="6331353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Fernandez and </a:t>
            </a:r>
            <a:r>
              <a:rPr lang="en-US" sz="1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Ip</a:t>
            </a: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(1986); </a:t>
            </a:r>
            <a:r>
              <a:rPr lang="en-US" sz="1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Malholtra</a:t>
            </a: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(1995); </a:t>
            </a:r>
            <a:r>
              <a:rPr lang="en-US" sz="1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Thommes</a:t>
            </a: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(1999; 2003)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47713"/>
          </a:xfrm>
        </p:spPr>
        <p:txBody>
          <a:bodyPr/>
          <a:lstStyle/>
          <a:p>
            <a:r>
              <a:rPr lang="en-US" sz="3000" dirty="0">
                <a:effectLst/>
              </a:rPr>
              <a:t>New Solar System Formation </a:t>
            </a:r>
            <a:r>
              <a:rPr lang="en-US" sz="3000" dirty="0" smtClean="0">
                <a:effectLst/>
              </a:rPr>
              <a:t>Scenario</a:t>
            </a:r>
            <a:endParaRPr lang="en-US" sz="3000" dirty="0">
              <a:effectLst/>
            </a:endParaRPr>
          </a:p>
        </p:txBody>
      </p:sp>
      <p:pic>
        <p:nvPicPr>
          <p:cNvPr id="1664003" name="Picture 3" descr="Neptu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054388"/>
            <a:ext cx="560388" cy="552450"/>
          </a:xfrm>
          <a:prstGeom prst="rect">
            <a:avLst/>
          </a:prstGeom>
          <a:noFill/>
        </p:spPr>
      </p:pic>
      <p:pic>
        <p:nvPicPr>
          <p:cNvPr id="1664004" name="Picture 4" descr="Uran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0775" y="1025813"/>
            <a:ext cx="566738" cy="566737"/>
          </a:xfrm>
          <a:prstGeom prst="rect">
            <a:avLst/>
          </a:prstGeom>
          <a:noFill/>
        </p:spPr>
      </p:pic>
      <p:pic>
        <p:nvPicPr>
          <p:cNvPr id="1664005" name="Picture 5" descr="Jupi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4225" y="801975"/>
            <a:ext cx="1027113" cy="1027113"/>
          </a:xfrm>
          <a:prstGeom prst="rect">
            <a:avLst/>
          </a:prstGeom>
          <a:noFill/>
        </p:spPr>
      </p:pic>
      <p:pic>
        <p:nvPicPr>
          <p:cNvPr id="1664006" name="Picture 6" descr="Satur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32100" y="695613"/>
            <a:ext cx="1008063" cy="1260475"/>
          </a:xfrm>
          <a:prstGeom prst="rect">
            <a:avLst/>
          </a:prstGeom>
          <a:noFill/>
        </p:spPr>
      </p:pic>
      <p:sp>
        <p:nvSpPr>
          <p:cNvPr id="1664007" name="Rectangle 7"/>
          <p:cNvSpPr>
            <a:spLocks noChangeArrowheads="1"/>
          </p:cNvSpPr>
          <p:nvPr/>
        </p:nvSpPr>
        <p:spPr bwMode="auto">
          <a:xfrm>
            <a:off x="0" y="4541259"/>
            <a:ext cx="9144000" cy="22415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285750">
              <a:spcBef>
                <a:spcPct val="35000"/>
              </a:spcBef>
              <a:spcAft>
                <a:spcPct val="35000"/>
              </a:spcAft>
              <a:buClr>
                <a:srgbClr val="FF0000"/>
              </a:buClr>
            </a:pPr>
            <a:r>
              <a:rPr lang="en-US" sz="2400" dirty="0">
                <a:solidFill>
                  <a:srgbClr val="FFFF00"/>
                </a:solidFill>
              </a:rPr>
              <a:t>New view.</a:t>
            </a:r>
            <a:r>
              <a:rPr lang="en-US" sz="2400" dirty="0">
                <a:solidFill>
                  <a:srgbClr val="FFFFFF"/>
                </a:solidFill>
              </a:rPr>
              <a:t>  Gas giants formed in more compact formation between </a:t>
            </a:r>
            <a:r>
              <a:rPr lang="en-US" sz="2400" dirty="0" smtClean="0">
                <a:solidFill>
                  <a:srgbClr val="FFFFFF"/>
                </a:solidFill>
              </a:rPr>
              <a:t>5 to ~12 </a:t>
            </a:r>
            <a:r>
              <a:rPr lang="en-US" sz="2400" dirty="0">
                <a:solidFill>
                  <a:srgbClr val="FFFFFF"/>
                </a:solidFill>
              </a:rPr>
              <a:t>AU. Massive comet population </a:t>
            </a:r>
            <a:r>
              <a:rPr lang="en-US" sz="2400" dirty="0" smtClean="0">
                <a:solidFill>
                  <a:srgbClr val="FFFFFF"/>
                </a:solidFill>
              </a:rPr>
              <a:t>existed out to ~30 AU.</a:t>
            </a:r>
          </a:p>
          <a:p>
            <a:pPr marL="800100" lvl="1" indent="-285750">
              <a:spcBef>
                <a:spcPct val="35000"/>
              </a:spcBef>
              <a:spcAft>
                <a:spcPct val="350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FFFFFF"/>
                </a:solidFill>
              </a:rPr>
              <a:t>Best developed and most successful scenario of this   is the Nice Model.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664008" name="Picture 8" descr="Neptu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5525" y="3661413"/>
            <a:ext cx="560388" cy="552450"/>
          </a:xfrm>
          <a:prstGeom prst="rect">
            <a:avLst/>
          </a:prstGeom>
          <a:noFill/>
        </p:spPr>
      </p:pic>
      <p:pic>
        <p:nvPicPr>
          <p:cNvPr id="1664009" name="Picture 9" descr="Uranu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63" y="3655063"/>
            <a:ext cx="566737" cy="566737"/>
          </a:xfrm>
          <a:prstGeom prst="rect">
            <a:avLst/>
          </a:prstGeom>
          <a:noFill/>
        </p:spPr>
      </p:pic>
      <p:pic>
        <p:nvPicPr>
          <p:cNvPr id="1664010" name="Picture 10" descr="Jupit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2463" y="3389950"/>
            <a:ext cx="1027112" cy="1027113"/>
          </a:xfrm>
          <a:prstGeom prst="rect">
            <a:avLst/>
          </a:prstGeom>
          <a:noFill/>
        </p:spPr>
      </p:pic>
      <p:pic>
        <p:nvPicPr>
          <p:cNvPr id="1664011" name="Picture 11" descr="Satur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35138" y="3274063"/>
            <a:ext cx="1008062" cy="1260475"/>
          </a:xfrm>
          <a:prstGeom prst="rect">
            <a:avLst/>
          </a:prstGeom>
          <a:noFill/>
        </p:spPr>
      </p:pic>
      <p:sp>
        <p:nvSpPr>
          <p:cNvPr id="1664012" name="Freeform 12" descr="5%"/>
          <p:cNvSpPr>
            <a:spLocks/>
          </p:cNvSpPr>
          <p:nvPr/>
        </p:nvSpPr>
        <p:spPr bwMode="auto">
          <a:xfrm>
            <a:off x="7731125" y="871825"/>
            <a:ext cx="1230313" cy="762000"/>
          </a:xfrm>
          <a:custGeom>
            <a:avLst/>
            <a:gdLst/>
            <a:ahLst/>
            <a:cxnLst>
              <a:cxn ang="0">
                <a:pos x="0" y="218"/>
              </a:cxn>
              <a:cxn ang="0">
                <a:pos x="0" y="340"/>
              </a:cxn>
              <a:cxn ang="0">
                <a:pos x="775" y="480"/>
              </a:cxn>
              <a:cxn ang="0">
                <a:pos x="775" y="0"/>
              </a:cxn>
              <a:cxn ang="0">
                <a:pos x="0" y="218"/>
              </a:cxn>
            </a:cxnLst>
            <a:rect l="0" t="0" r="r" b="b"/>
            <a:pathLst>
              <a:path w="775" h="480">
                <a:moveTo>
                  <a:pt x="0" y="218"/>
                </a:moveTo>
                <a:lnTo>
                  <a:pt x="0" y="340"/>
                </a:lnTo>
                <a:lnTo>
                  <a:pt x="775" y="480"/>
                </a:lnTo>
                <a:lnTo>
                  <a:pt x="775" y="0"/>
                </a:lnTo>
                <a:lnTo>
                  <a:pt x="0" y="218"/>
                </a:lnTo>
                <a:close/>
              </a:path>
            </a:pathLst>
          </a:custGeom>
          <a:pattFill prst="pct5">
            <a:fgClr>
              <a:srgbClr val="FFFF00"/>
            </a:fgClr>
            <a:bgClr>
              <a:schemeClr val="tx2"/>
            </a:bgClr>
          </a:pattFill>
          <a:ln w="9525" cap="flat" cmpd="sng">
            <a:solidFill>
              <a:srgbClr val="FFFF00"/>
            </a:solidFill>
            <a:prstDash val="solid"/>
            <a:round/>
            <a:headEnd/>
            <a:tailEnd/>
          </a:ln>
          <a:effectLst/>
        </p:spPr>
        <p:txBody>
          <a:bodyPr rot="10800000" vert="eaVert"/>
          <a:lstStyle/>
          <a:p>
            <a:pPr>
              <a:buClr>
                <a:srgbClr val="FFFFFF"/>
              </a:buClr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64013" name="Freeform 13" descr="5%"/>
          <p:cNvSpPr>
            <a:spLocks/>
          </p:cNvSpPr>
          <p:nvPr/>
        </p:nvSpPr>
        <p:spPr bwMode="auto">
          <a:xfrm>
            <a:off x="4341813" y="3518538"/>
            <a:ext cx="4379912" cy="762000"/>
          </a:xfrm>
          <a:custGeom>
            <a:avLst/>
            <a:gdLst/>
            <a:ahLst/>
            <a:cxnLst>
              <a:cxn ang="0">
                <a:pos x="0" y="218"/>
              </a:cxn>
              <a:cxn ang="0">
                <a:pos x="0" y="340"/>
              </a:cxn>
              <a:cxn ang="0">
                <a:pos x="775" y="480"/>
              </a:cxn>
              <a:cxn ang="0">
                <a:pos x="775" y="0"/>
              </a:cxn>
              <a:cxn ang="0">
                <a:pos x="0" y="218"/>
              </a:cxn>
            </a:cxnLst>
            <a:rect l="0" t="0" r="r" b="b"/>
            <a:pathLst>
              <a:path w="775" h="480">
                <a:moveTo>
                  <a:pt x="0" y="218"/>
                </a:moveTo>
                <a:lnTo>
                  <a:pt x="0" y="340"/>
                </a:lnTo>
                <a:lnTo>
                  <a:pt x="775" y="480"/>
                </a:lnTo>
                <a:lnTo>
                  <a:pt x="775" y="0"/>
                </a:lnTo>
                <a:lnTo>
                  <a:pt x="0" y="218"/>
                </a:lnTo>
                <a:close/>
              </a:path>
            </a:pathLst>
          </a:custGeom>
          <a:pattFill prst="pct5">
            <a:fgClr>
              <a:srgbClr val="FFFF00"/>
            </a:fgClr>
            <a:bgClr>
              <a:schemeClr val="tx2"/>
            </a:bgClr>
          </a:pattFill>
          <a:ln w="9525" cap="flat" cmpd="sng">
            <a:solidFill>
              <a:srgbClr val="FFFF00"/>
            </a:solidFill>
            <a:prstDash val="solid"/>
            <a:round/>
            <a:headEnd/>
            <a:tailEnd/>
          </a:ln>
          <a:effectLst/>
        </p:spPr>
        <p:txBody>
          <a:bodyPr rot="10800000" vert="eaVert"/>
          <a:lstStyle/>
          <a:p>
            <a:pPr>
              <a:buClr>
                <a:srgbClr val="FFFFFF"/>
              </a:buClr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664014" name="Text Box 14"/>
          <p:cNvSpPr txBox="1">
            <a:spLocks noChangeArrowheads="1"/>
          </p:cNvSpPr>
          <p:nvPr/>
        </p:nvSpPr>
        <p:spPr bwMode="auto">
          <a:xfrm>
            <a:off x="7891463" y="1097250"/>
            <a:ext cx="1128712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>
                <a:solidFill>
                  <a:srgbClr val="FFFF00"/>
                </a:solidFill>
              </a:rPr>
              <a:t>Comets</a:t>
            </a:r>
          </a:p>
        </p:txBody>
      </p:sp>
      <p:sp>
        <p:nvSpPr>
          <p:cNvPr id="1664015" name="Text Box 15"/>
          <p:cNvSpPr txBox="1">
            <a:spLocks noChangeArrowheads="1"/>
          </p:cNvSpPr>
          <p:nvPr/>
        </p:nvSpPr>
        <p:spPr bwMode="auto">
          <a:xfrm>
            <a:off x="5486400" y="3736025"/>
            <a:ext cx="3322638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28600" indent="-228600"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>
                <a:solidFill>
                  <a:srgbClr val="FFFF00"/>
                </a:solidFill>
              </a:rPr>
              <a:t>Primordial disk of comets</a:t>
            </a:r>
          </a:p>
        </p:txBody>
      </p:sp>
      <p:sp>
        <p:nvSpPr>
          <p:cNvPr id="1664016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0" y="2046575"/>
            <a:ext cx="9144000" cy="915988"/>
          </a:xfrm>
          <a:noFill/>
          <a:ln/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ffectLst/>
              </a:rPr>
              <a:t>Old view.</a:t>
            </a:r>
            <a:r>
              <a:rPr lang="en-US" dirty="0">
                <a:effectLst/>
              </a:rPr>
              <a:t>  Gas giants/comets formed near present locations (5-30 AU) and reached current orbits ~4.5 </a:t>
            </a:r>
            <a:r>
              <a:rPr lang="en-US" dirty="0" err="1">
                <a:effectLst/>
              </a:rPr>
              <a:t>Gy</a:t>
            </a:r>
            <a:r>
              <a:rPr lang="en-US" dirty="0">
                <a:effectLst/>
              </a:rPr>
              <a:t> ago.  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3507130" y="6369940"/>
            <a:ext cx="2363164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Tsiganis</a:t>
            </a: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(2005)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2488556" y="5372589"/>
            <a:ext cx="6331353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Fernandez and </a:t>
            </a:r>
            <a:r>
              <a:rPr lang="en-US" sz="1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Ip</a:t>
            </a: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(1986); </a:t>
            </a:r>
            <a:r>
              <a:rPr lang="en-US" sz="1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Malholtra</a:t>
            </a: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(1995); </a:t>
            </a:r>
            <a:r>
              <a:rPr lang="en-US" sz="1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Thommes</a:t>
            </a: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(1999; 2003)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Destabilizing the Outer Solar System</a:t>
            </a:r>
          </a:p>
        </p:txBody>
      </p:sp>
      <p:sp>
        <p:nvSpPr>
          <p:cNvPr id="1596419" name="Rectangle 3"/>
          <p:cNvSpPr>
            <a:spLocks noChangeArrowheads="1"/>
          </p:cNvSpPr>
          <p:nvPr/>
        </p:nvSpPr>
        <p:spPr bwMode="auto">
          <a:xfrm>
            <a:off x="430213" y="6121400"/>
            <a:ext cx="829945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60325" indent="-3175" algn="ctr">
              <a:lnSpc>
                <a:spcPct val="90000"/>
              </a:lnSpc>
              <a:spcBef>
                <a:spcPct val="40000"/>
              </a:spcBef>
              <a:spcAft>
                <a:spcPct val="35000"/>
              </a:spcAft>
              <a:buClr>
                <a:srgbClr val="FF0000"/>
              </a:buClr>
              <a:buFont typeface="Wingdings" pitchFamily="2" charset="2"/>
              <a:buNone/>
              <a:defRPr/>
            </a:pPr>
            <a:r>
              <a:rPr 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Watch what happens after 850 My!</a:t>
            </a:r>
          </a:p>
        </p:txBody>
      </p:sp>
      <p:pic>
        <p:nvPicPr>
          <p:cNvPr id="1596420" name="LHBae.AVI">
            <a:hlinkClick r:id="" action="ppaction://media"/>
          </p:cNvPr>
          <p:cNvPicPr>
            <a:picLocks noGrp="1" noRot="1" noChangeAspect="1" noChangeArrowheads="1"/>
          </p:cNvPicPr>
          <p:nvPr>
            <p:ph sz="half" idx="2"/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781550" y="2041525"/>
            <a:ext cx="4267200" cy="3200400"/>
          </a:xfrm>
          <a:ln w="28575">
            <a:solidFill>
              <a:srgbClr val="FF0066"/>
            </a:solidFill>
          </a:ln>
        </p:spPr>
      </p:pic>
      <p:pic>
        <p:nvPicPr>
          <p:cNvPr id="1596421" name="LHBxy.AVI">
            <a:hlinkClick r:id="" action="ppaction://media"/>
          </p:cNvPr>
          <p:cNvPicPr>
            <a:picLocks noGrp="1" noRot="1" noChangeAspect="1" noChangeArrowheads="1"/>
          </p:cNvPicPr>
          <p:nvPr>
            <p:ph sz="half" idx="1"/>
            <a:videoFile r:link="rId2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84138" y="1349375"/>
            <a:ext cx="4584700" cy="4584700"/>
          </a:xfrm>
          <a:ln w="38100">
            <a:solidFill>
              <a:srgbClr val="FF0066"/>
            </a:solidFill>
          </a:ln>
        </p:spPr>
      </p:pic>
      <p:sp>
        <p:nvSpPr>
          <p:cNvPr id="1596422" name="Text Box 6"/>
          <p:cNvSpPr txBox="1">
            <a:spLocks noChangeArrowheads="1"/>
          </p:cNvSpPr>
          <p:nvPr/>
        </p:nvSpPr>
        <p:spPr bwMode="auto">
          <a:xfrm>
            <a:off x="4897438" y="1462088"/>
            <a:ext cx="4114800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Tsiganis et al. (2005); Morbidelli et al. (2005); Gomes et al. (2005)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1" fill="hold"/>
                                        <p:tgtEl>
                                          <p:spTgt spid="15964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700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057" fill="hold"/>
                                        <p:tgtEl>
                                          <p:spTgt spid="15964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9642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96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5964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6420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96421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964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5964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6421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Nice Model and the LHB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nice_model.avi">
            <a:hlinkClick r:id="" action="ppaction://media"/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0057" y="1265797"/>
            <a:ext cx="4283597" cy="434038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0" name="Picture 4" descr="gomes-LHB_q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2553" y="1276089"/>
            <a:ext cx="4537276" cy="431288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596422" name="Text Box 6"/>
          <p:cNvSpPr txBox="1">
            <a:spLocks noChangeArrowheads="1"/>
          </p:cNvSpPr>
          <p:nvPr/>
        </p:nvSpPr>
        <p:spPr bwMode="auto">
          <a:xfrm>
            <a:off x="4965530" y="1312677"/>
            <a:ext cx="2824222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 err="1">
                <a:solidFill>
                  <a:srgbClr val="3333CC"/>
                </a:solidFill>
              </a:rPr>
              <a:t>Tsiganis</a:t>
            </a:r>
            <a:r>
              <a:rPr lang="en-US" sz="1400" dirty="0">
                <a:solidFill>
                  <a:srgbClr val="3333CC"/>
                </a:solidFill>
              </a:rPr>
              <a:t> et al. (2005); </a:t>
            </a:r>
            <a:r>
              <a:rPr lang="en-US" sz="1400" dirty="0" err="1">
                <a:solidFill>
                  <a:srgbClr val="3333CC"/>
                </a:solidFill>
              </a:rPr>
              <a:t>Morbidelli</a:t>
            </a:r>
            <a:r>
              <a:rPr lang="en-US" sz="1400" dirty="0">
                <a:solidFill>
                  <a:srgbClr val="3333CC"/>
                </a:solidFill>
              </a:rPr>
              <a:t> et al. (2005); </a:t>
            </a:r>
            <a:r>
              <a:rPr lang="en-US" sz="1400" dirty="0" smtClean="0">
                <a:solidFill>
                  <a:srgbClr val="3333CC"/>
                </a:solidFill>
              </a:rPr>
              <a:t>  Gomes </a:t>
            </a:r>
            <a:r>
              <a:rPr lang="en-US" sz="1400" dirty="0">
                <a:solidFill>
                  <a:srgbClr val="3333CC"/>
                </a:solidFill>
              </a:rPr>
              <a:t>et al. (2005)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775984" y="2177111"/>
            <a:ext cx="3044825" cy="2341562"/>
            <a:chOff x="1793" y="1232"/>
            <a:chExt cx="1918" cy="1475"/>
          </a:xfrm>
        </p:grpSpPr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1793" y="1232"/>
              <a:ext cx="1456" cy="344"/>
            </a:xfrm>
            <a:prstGeom prst="rect">
              <a:avLst/>
            </a:prstGeom>
            <a:noFill/>
            <a:ln w="28575">
              <a:solidFill>
                <a:srgbClr val="292929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FFFFFF"/>
                </a:buClr>
                <a:buFont typeface="Wingdings" pitchFamily="2" charset="2"/>
                <a:buNone/>
              </a:pPr>
              <a:r>
                <a:rPr lang="en-US" sz="1400">
                  <a:solidFill>
                    <a:srgbClr val="292929"/>
                  </a:solidFill>
                </a:rPr>
                <a:t>Jupiter/Saturn enter 1:2 mean motion resonance</a:t>
              </a:r>
            </a:p>
          </p:txBody>
        </p:sp>
        <p:sp>
          <p:nvSpPr>
            <p:cNvPr id="15" name="Line 8"/>
            <p:cNvSpPr>
              <a:spLocks noChangeShapeType="1"/>
            </p:cNvSpPr>
            <p:nvPr/>
          </p:nvSpPr>
          <p:spPr bwMode="auto">
            <a:xfrm>
              <a:off x="2502" y="1581"/>
              <a:ext cx="1171" cy="863"/>
            </a:xfrm>
            <a:prstGeom prst="line">
              <a:avLst/>
            </a:prstGeom>
            <a:noFill/>
            <a:ln w="57150">
              <a:solidFill>
                <a:srgbClr val="292929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rot="10800000" vert="eaVert"/>
            <a:lstStyle/>
            <a:p>
              <a:pPr>
                <a:buClr>
                  <a:srgbClr val="FFFFFF"/>
                </a:buClr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2495" y="1587"/>
              <a:ext cx="1216" cy="1120"/>
            </a:xfrm>
            <a:prstGeom prst="line">
              <a:avLst/>
            </a:prstGeom>
            <a:noFill/>
            <a:ln w="57150">
              <a:solidFill>
                <a:srgbClr val="292929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 rot="10800000" vert="eaVert"/>
            <a:lstStyle/>
            <a:p>
              <a:pPr>
                <a:buClr>
                  <a:srgbClr val="FFFFFF"/>
                </a:buClr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cxnSp>
        <p:nvCxnSpPr>
          <p:cNvPr id="17" name="Straight Connector 16"/>
          <p:cNvCxnSpPr/>
          <p:nvPr/>
        </p:nvCxnSpPr>
        <p:spPr bwMode="auto">
          <a:xfrm>
            <a:off x="243068" y="1006997"/>
            <a:ext cx="914400" cy="914400"/>
          </a:xfrm>
          <a:prstGeom prst="line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0" y="5757121"/>
            <a:ext cx="9144000" cy="83559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285750">
              <a:spcBef>
                <a:spcPct val="10000"/>
              </a:spcBef>
              <a:spcAft>
                <a:spcPct val="10000"/>
              </a:spcAft>
              <a:buClr>
                <a:srgbClr val="FF0000"/>
              </a:buClr>
              <a:defRPr/>
            </a:pPr>
            <a:r>
              <a:rPr 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The Nice model describes how Jupiter-Neptune migrated to their current orbits after a delay of many hundreds of My.   </a:t>
            </a:r>
            <a:endParaRPr lang="en-US" sz="2400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232"/>
            <a:ext cx="9144000" cy="785308"/>
          </a:xfrm>
        </p:spPr>
        <p:txBody>
          <a:bodyPr/>
          <a:lstStyle/>
          <a:p>
            <a:r>
              <a:rPr lang="en-US" sz="3200" dirty="0" smtClean="0"/>
              <a:t>More Nice: Ejected Planets, Different Triggers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67" y="1230494"/>
            <a:ext cx="3984978" cy="514772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000" dirty="0" smtClean="0"/>
              <a:t>Nesvorny and Morbidelli (2012)  explored Nice model with 4, 5, 6 giant planets.</a:t>
            </a:r>
          </a:p>
          <a:p>
            <a:pPr>
              <a:spcBef>
                <a:spcPts val="0"/>
              </a:spcBef>
            </a:pPr>
            <a:r>
              <a:rPr lang="en-US" sz="2000" dirty="0" smtClean="0"/>
              <a:t>5-6 planets work the best.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Often lose a planet, with Jupiter throwing it out of solar system.</a:t>
            </a:r>
          </a:p>
          <a:p>
            <a:pPr lvl="1">
              <a:spcBef>
                <a:spcPts val="0"/>
              </a:spcBef>
            </a:pPr>
            <a:r>
              <a:rPr lang="en-US" sz="2000" dirty="0" smtClean="0">
                <a:solidFill>
                  <a:srgbClr val="FFFF00"/>
                </a:solidFill>
              </a:rPr>
              <a:t>5-6 planet systems work ~10 times more often than 4 planet systems!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528508" y="1204856"/>
            <a:ext cx="5604734" cy="5653144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 descr="anim_five_planet_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39822" y="1569160"/>
            <a:ext cx="5204178" cy="5204178"/>
          </a:xfrm>
          <a:prstGeom prst="rect">
            <a:avLst/>
          </a:prstGeom>
        </p:spPr>
      </p:pic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4549424" y="1027138"/>
            <a:ext cx="4447824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 Planets: Jupiter, Saturn, Uranus, </a:t>
            </a:r>
            <a:r>
              <a:rPr lang="en-US" sz="2000" dirty="0" smtClean="0">
                <a:solidFill>
                  <a:srgbClr val="0066FF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Neptune 1</a:t>
            </a: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and </a:t>
            </a:r>
            <a:r>
              <a:rPr lang="en-US" sz="2000" dirty="0" smtClean="0">
                <a:solidFill>
                  <a:srgbClr val="00CC99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Neptune 2</a:t>
            </a:r>
            <a:endParaRPr lang="en-US" sz="2000" dirty="0">
              <a:solidFill>
                <a:srgbClr val="00CC99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" y="6600471"/>
            <a:ext cx="9144008" cy="30777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Nesvorny (2011); Nesvorny and Morbidelli (2012)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80400"/>
            <a:ext cx="8916987" cy="3874507"/>
          </a:xfrm>
          <a:gradFill rotWithShape="1">
            <a:gsLst>
              <a:gs pos="0">
                <a:srgbClr val="777777">
                  <a:alpha val="49001"/>
                </a:srgbClr>
              </a:gs>
              <a:gs pos="100000">
                <a:srgbClr val="777777">
                  <a:gamma/>
                  <a:shade val="46275"/>
                  <a:invGamma/>
                  <a:alpha val="49001"/>
                </a:srgbClr>
              </a:gs>
            </a:gsLst>
            <a:lin ang="5400000" scaled="1"/>
          </a:gradFill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The Nice model (and its variants) yield:</a:t>
            </a:r>
          </a:p>
          <a:p>
            <a:pPr lvl="1">
              <a:defRPr/>
            </a:pPr>
            <a:r>
              <a:rPr lang="en-US" sz="2400" dirty="0" smtClean="0"/>
              <a:t>The orbits of giant planets.</a:t>
            </a:r>
          </a:p>
          <a:p>
            <a:pPr lvl="1">
              <a:defRPr/>
            </a:pPr>
            <a:r>
              <a:rPr lang="en-US" sz="2400" dirty="0" smtClean="0"/>
              <a:t>The size and orbit distributions of the Trojan/Hilda asteroids and </a:t>
            </a:r>
            <a:r>
              <a:rPr lang="en-US" sz="2400" dirty="0" err="1" smtClean="0"/>
              <a:t>Kuiper</a:t>
            </a:r>
            <a:r>
              <a:rPr lang="en-US" sz="2400" dirty="0" smtClean="0"/>
              <a:t> belt objects. </a:t>
            </a:r>
          </a:p>
          <a:p>
            <a:pPr lvl="1">
              <a:defRPr/>
            </a:pPr>
            <a:r>
              <a:rPr lang="en-US" sz="2400" dirty="0" smtClean="0"/>
              <a:t>The size and orbit distributions of the irregular satellites orbiting the giant planets.</a:t>
            </a:r>
          </a:p>
          <a:p>
            <a:pPr lvl="1">
              <a:defRPr/>
            </a:pPr>
            <a:r>
              <a:rPr lang="en-US" sz="2400" dirty="0" smtClean="0"/>
              <a:t>The differentiated/non-differentiated nature of the regular satellites like Ganymede, </a:t>
            </a:r>
            <a:r>
              <a:rPr lang="en-US" sz="2400" dirty="0" err="1" smtClean="0"/>
              <a:t>Callisto</a:t>
            </a:r>
            <a:r>
              <a:rPr lang="en-US" sz="2400" dirty="0" smtClean="0"/>
              <a:t>, and Titan.</a:t>
            </a:r>
          </a:p>
          <a:p>
            <a:pPr lvl="1">
              <a:defRPr/>
            </a:pPr>
            <a:r>
              <a:rPr lang="en-US" sz="2400" dirty="0" smtClean="0">
                <a:solidFill>
                  <a:srgbClr val="FFFF00"/>
                </a:solidFill>
              </a:rPr>
              <a:t>Etc.</a:t>
            </a:r>
          </a:p>
          <a:p>
            <a:pPr lvl="1">
              <a:defRPr/>
            </a:pPr>
            <a:endParaRPr lang="en-US" sz="2400" dirty="0" smtClean="0"/>
          </a:p>
        </p:txBody>
      </p:sp>
      <p:sp>
        <p:nvSpPr>
          <p:cNvPr id="1555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Testing the Nice Model</a:t>
            </a: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0" y="6527073"/>
            <a:ext cx="9144001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Sample References</a:t>
            </a: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Morbidelli et al. (2009); </a:t>
            </a:r>
            <a:r>
              <a:rPr lang="en-US" sz="1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Levison</a:t>
            </a: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(2009); Bottke et al. (2010); Barr &amp; </a:t>
            </a:r>
            <a:r>
              <a:rPr lang="en-US" sz="1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Canup</a:t>
            </a: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(2010)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 r="-33399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490" name="Rectangle 2"/>
          <p:cNvSpPr>
            <a:spLocks noChangeArrowheads="1"/>
          </p:cNvSpPr>
          <p:nvPr/>
        </p:nvSpPr>
        <p:spPr bwMode="auto">
          <a:xfrm>
            <a:off x="0" y="406400"/>
            <a:ext cx="9144000" cy="3052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lIns="90488" tIns="44450" rIns="90488" bIns="44450" anchor="ctr"/>
          <a:lstStyle/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400" dirty="0" smtClean="0">
                <a:solidFill>
                  <a:srgbClr val="FFFF00"/>
                </a:solidFill>
              </a:rPr>
              <a:t>What About the Asteroid Belt?</a:t>
            </a:r>
            <a:endParaRPr lang="en-US" sz="4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Sweeping </a:t>
            </a:r>
            <a:r>
              <a:rPr lang="en-US" dirty="0" smtClean="0">
                <a:sym typeface="Symbol"/>
              </a:rPr>
              <a:t></a:t>
            </a:r>
            <a:r>
              <a:rPr lang="en-US" dirty="0" smtClean="0"/>
              <a:t>6 Resonance</a:t>
            </a:r>
            <a:endParaRPr lang="en-US" dirty="0"/>
          </a:p>
        </p:txBody>
      </p:sp>
      <p:sp>
        <p:nvSpPr>
          <p:cNvPr id="25" name="Freeform 25"/>
          <p:cNvSpPr>
            <a:spLocks/>
          </p:cNvSpPr>
          <p:nvPr/>
        </p:nvSpPr>
        <p:spPr bwMode="auto">
          <a:xfrm>
            <a:off x="1442250" y="1235080"/>
            <a:ext cx="6350000" cy="3505200"/>
          </a:xfrm>
          <a:custGeom>
            <a:avLst/>
            <a:gdLst/>
            <a:ahLst/>
            <a:cxnLst>
              <a:cxn ang="0">
                <a:pos x="0" y="2208"/>
              </a:cxn>
              <a:cxn ang="0">
                <a:pos x="4000" y="2202"/>
              </a:cxn>
              <a:cxn ang="0">
                <a:pos x="3450" y="1812"/>
              </a:cxn>
              <a:cxn ang="0">
                <a:pos x="3021" y="1434"/>
              </a:cxn>
              <a:cxn ang="0">
                <a:pos x="2714" y="1024"/>
              </a:cxn>
              <a:cxn ang="0">
                <a:pos x="2420" y="493"/>
              </a:cxn>
              <a:cxn ang="0">
                <a:pos x="2157" y="0"/>
              </a:cxn>
              <a:cxn ang="0">
                <a:pos x="1703" y="167"/>
              </a:cxn>
              <a:cxn ang="0">
                <a:pos x="1216" y="487"/>
              </a:cxn>
              <a:cxn ang="0">
                <a:pos x="756" y="941"/>
              </a:cxn>
              <a:cxn ang="0">
                <a:pos x="429" y="1415"/>
              </a:cxn>
              <a:cxn ang="0">
                <a:pos x="186" y="1856"/>
              </a:cxn>
              <a:cxn ang="0">
                <a:pos x="0" y="2208"/>
              </a:cxn>
            </a:cxnLst>
            <a:rect l="0" t="0" r="r" b="b"/>
            <a:pathLst>
              <a:path w="4000" h="2208">
                <a:moveTo>
                  <a:pt x="0" y="2208"/>
                </a:moveTo>
                <a:lnTo>
                  <a:pt x="4000" y="2202"/>
                </a:lnTo>
                <a:lnTo>
                  <a:pt x="3450" y="1812"/>
                </a:lnTo>
                <a:lnTo>
                  <a:pt x="3021" y="1434"/>
                </a:lnTo>
                <a:lnTo>
                  <a:pt x="2714" y="1024"/>
                </a:lnTo>
                <a:lnTo>
                  <a:pt x="2420" y="493"/>
                </a:lnTo>
                <a:lnTo>
                  <a:pt x="2157" y="0"/>
                </a:lnTo>
                <a:lnTo>
                  <a:pt x="1703" y="167"/>
                </a:lnTo>
                <a:lnTo>
                  <a:pt x="1216" y="487"/>
                </a:lnTo>
                <a:lnTo>
                  <a:pt x="756" y="941"/>
                </a:lnTo>
                <a:lnTo>
                  <a:pt x="429" y="1415"/>
                </a:lnTo>
                <a:lnTo>
                  <a:pt x="186" y="1856"/>
                </a:lnTo>
                <a:lnTo>
                  <a:pt x="0" y="2208"/>
                </a:lnTo>
                <a:close/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Oval 35"/>
          <p:cNvSpPr>
            <a:spLocks noChangeAspect="1" noChangeArrowheads="1"/>
          </p:cNvSpPr>
          <p:nvPr/>
        </p:nvSpPr>
        <p:spPr bwMode="auto">
          <a:xfrm flipV="1">
            <a:off x="6350579" y="3943676"/>
            <a:ext cx="146050" cy="144463"/>
          </a:xfrm>
          <a:prstGeom prst="ellipse">
            <a:avLst/>
          </a:prstGeom>
          <a:solidFill>
            <a:srgbClr val="FF0000"/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marL="228600" indent="-228600" algn="ctr">
              <a:buClr>
                <a:srgbClr val="FFFFFF"/>
              </a:buClr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09" name="Text Box 109"/>
          <p:cNvSpPr txBox="1">
            <a:spLocks noChangeArrowheads="1"/>
          </p:cNvSpPr>
          <p:nvPr/>
        </p:nvSpPr>
        <p:spPr bwMode="auto">
          <a:xfrm>
            <a:off x="1712125" y="4772030"/>
            <a:ext cx="36068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2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Semimajor</a:t>
            </a: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axis (AU)</a:t>
            </a:r>
          </a:p>
        </p:txBody>
      </p:sp>
      <p:sp>
        <p:nvSpPr>
          <p:cNvPr id="110" name="Text Box 110"/>
          <p:cNvSpPr txBox="1">
            <a:spLocks noChangeArrowheads="1"/>
          </p:cNvSpPr>
          <p:nvPr/>
        </p:nvSpPr>
        <p:spPr bwMode="auto">
          <a:xfrm rot="16200000">
            <a:off x="14294" y="3550449"/>
            <a:ext cx="225583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Eccentricity</a:t>
            </a:r>
          </a:p>
        </p:txBody>
      </p:sp>
      <p:sp>
        <p:nvSpPr>
          <p:cNvPr id="111" name="Line 111"/>
          <p:cNvSpPr>
            <a:spLocks noChangeShapeType="1"/>
          </p:cNvSpPr>
          <p:nvPr/>
        </p:nvSpPr>
        <p:spPr bwMode="auto">
          <a:xfrm>
            <a:off x="1153325" y="919168"/>
            <a:ext cx="9525" cy="181768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" name="Line 112"/>
          <p:cNvSpPr>
            <a:spLocks noChangeShapeType="1"/>
          </p:cNvSpPr>
          <p:nvPr/>
        </p:nvSpPr>
        <p:spPr bwMode="auto">
          <a:xfrm flipH="1">
            <a:off x="5180813" y="5000630"/>
            <a:ext cx="2001837" cy="1905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pPr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3" name="Text Box 114"/>
          <p:cNvSpPr txBox="1">
            <a:spLocks noChangeArrowheads="1"/>
          </p:cNvSpPr>
          <p:nvPr/>
        </p:nvSpPr>
        <p:spPr bwMode="auto">
          <a:xfrm>
            <a:off x="6728687" y="1376407"/>
            <a:ext cx="235743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2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</a:t>
            </a:r>
            <a:r>
              <a:rPr lang="en-US" sz="2400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 Resonance</a:t>
            </a:r>
            <a:endParaRPr lang="en-US" sz="2400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120" name="Straight Connector 119"/>
          <p:cNvCxnSpPr/>
          <p:nvPr/>
        </p:nvCxnSpPr>
        <p:spPr bwMode="auto">
          <a:xfrm rot="5400000">
            <a:off x="4855577" y="2908024"/>
            <a:ext cx="3657600" cy="11574"/>
          </a:xfrm>
          <a:prstGeom prst="line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1" name="Oval 35"/>
          <p:cNvSpPr>
            <a:spLocks noChangeAspect="1" noChangeArrowheads="1"/>
          </p:cNvSpPr>
          <p:nvPr/>
        </p:nvSpPr>
        <p:spPr bwMode="auto">
          <a:xfrm flipV="1">
            <a:off x="2289794" y="3656238"/>
            <a:ext cx="146050" cy="144463"/>
          </a:xfrm>
          <a:prstGeom prst="ellipse">
            <a:avLst/>
          </a:prstGeom>
          <a:solidFill>
            <a:srgbClr val="FF0000"/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marL="228600" indent="-228600" algn="ctr">
              <a:buClr>
                <a:srgbClr val="FFFFFF"/>
              </a:buClr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30" name="Oval 35"/>
          <p:cNvSpPr>
            <a:spLocks noChangeAspect="1" noChangeArrowheads="1"/>
          </p:cNvSpPr>
          <p:nvPr/>
        </p:nvSpPr>
        <p:spPr bwMode="auto">
          <a:xfrm flipV="1">
            <a:off x="4062694" y="3646588"/>
            <a:ext cx="146050" cy="144463"/>
          </a:xfrm>
          <a:prstGeom prst="ellipse">
            <a:avLst/>
          </a:prstGeom>
          <a:solidFill>
            <a:srgbClr val="FF0000"/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marL="228600" indent="-228600" algn="ctr">
              <a:buClr>
                <a:srgbClr val="FFFFFF"/>
              </a:buClr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31" name="Oval 35"/>
          <p:cNvSpPr>
            <a:spLocks noChangeAspect="1" noChangeArrowheads="1"/>
          </p:cNvSpPr>
          <p:nvPr/>
        </p:nvSpPr>
        <p:spPr bwMode="auto">
          <a:xfrm flipV="1">
            <a:off x="5245269" y="4169388"/>
            <a:ext cx="146050" cy="144463"/>
          </a:xfrm>
          <a:prstGeom prst="ellipse">
            <a:avLst/>
          </a:prstGeom>
          <a:solidFill>
            <a:srgbClr val="FF0000"/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marL="228600" indent="-228600" algn="ctr">
              <a:buClr>
                <a:srgbClr val="FFFFFF"/>
              </a:buClr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2" name="Oval 35"/>
          <p:cNvSpPr>
            <a:spLocks noChangeAspect="1" noChangeArrowheads="1"/>
          </p:cNvSpPr>
          <p:nvPr/>
        </p:nvSpPr>
        <p:spPr bwMode="auto">
          <a:xfrm flipV="1">
            <a:off x="3140544" y="4148163"/>
            <a:ext cx="146050" cy="144463"/>
          </a:xfrm>
          <a:prstGeom prst="ellipse">
            <a:avLst/>
          </a:prstGeom>
          <a:solidFill>
            <a:srgbClr val="FF0000"/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marL="228600" indent="-228600" algn="ctr">
              <a:buClr>
                <a:srgbClr val="FFFFFF"/>
              </a:buClr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3" name="Oval 35"/>
          <p:cNvSpPr>
            <a:spLocks noChangeAspect="1" noChangeArrowheads="1"/>
          </p:cNvSpPr>
          <p:nvPr/>
        </p:nvSpPr>
        <p:spPr bwMode="auto">
          <a:xfrm flipV="1">
            <a:off x="4215094" y="3798988"/>
            <a:ext cx="146050" cy="144463"/>
          </a:xfrm>
          <a:prstGeom prst="ellipse">
            <a:avLst/>
          </a:prstGeom>
          <a:solidFill>
            <a:srgbClr val="FF0000"/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marL="228600" indent="-228600" algn="ctr">
              <a:buClr>
                <a:srgbClr val="FFFFFF"/>
              </a:buClr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34" name="Oval 35"/>
          <p:cNvSpPr>
            <a:spLocks noChangeAspect="1" noChangeArrowheads="1"/>
          </p:cNvSpPr>
          <p:nvPr/>
        </p:nvSpPr>
        <p:spPr bwMode="auto">
          <a:xfrm flipV="1">
            <a:off x="3292944" y="3501888"/>
            <a:ext cx="146050" cy="144463"/>
          </a:xfrm>
          <a:prstGeom prst="ellipse">
            <a:avLst/>
          </a:prstGeom>
          <a:solidFill>
            <a:srgbClr val="FF0000"/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marL="228600" indent="-228600" algn="ctr">
              <a:buClr>
                <a:srgbClr val="FFFFFF"/>
              </a:buClr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5" name="Oval 35"/>
          <p:cNvSpPr>
            <a:spLocks noChangeAspect="1" noChangeArrowheads="1"/>
          </p:cNvSpPr>
          <p:nvPr/>
        </p:nvSpPr>
        <p:spPr bwMode="auto">
          <a:xfrm flipV="1">
            <a:off x="2442194" y="3808638"/>
            <a:ext cx="146050" cy="144463"/>
          </a:xfrm>
          <a:prstGeom prst="ellipse">
            <a:avLst/>
          </a:prstGeom>
          <a:solidFill>
            <a:srgbClr val="FF0000"/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marL="228600" indent="-228600" algn="ctr">
              <a:buClr>
                <a:srgbClr val="FFFFFF"/>
              </a:buClr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36" name="Oval 35"/>
          <p:cNvSpPr>
            <a:spLocks noChangeAspect="1" noChangeArrowheads="1"/>
          </p:cNvSpPr>
          <p:nvPr/>
        </p:nvSpPr>
        <p:spPr bwMode="auto">
          <a:xfrm flipV="1">
            <a:off x="5397669" y="4321788"/>
            <a:ext cx="146050" cy="144463"/>
          </a:xfrm>
          <a:prstGeom prst="ellipse">
            <a:avLst/>
          </a:prstGeom>
          <a:solidFill>
            <a:srgbClr val="FF0000"/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marL="228600" indent="-228600" algn="ctr">
              <a:buClr>
                <a:srgbClr val="FFFFFF"/>
              </a:buClr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7" name="Oval 35"/>
          <p:cNvSpPr>
            <a:spLocks noChangeAspect="1" noChangeArrowheads="1"/>
          </p:cNvSpPr>
          <p:nvPr/>
        </p:nvSpPr>
        <p:spPr bwMode="auto">
          <a:xfrm flipV="1">
            <a:off x="6190454" y="4397026"/>
            <a:ext cx="146050" cy="144463"/>
          </a:xfrm>
          <a:prstGeom prst="ellipse">
            <a:avLst/>
          </a:prstGeom>
          <a:solidFill>
            <a:srgbClr val="FF0000"/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marL="228600" indent="-228600" algn="ctr">
              <a:buClr>
                <a:srgbClr val="FFFFFF"/>
              </a:buClr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8" name="Oval 35"/>
          <p:cNvSpPr>
            <a:spLocks noChangeAspect="1" noChangeArrowheads="1"/>
          </p:cNvSpPr>
          <p:nvPr/>
        </p:nvSpPr>
        <p:spPr bwMode="auto">
          <a:xfrm flipV="1">
            <a:off x="4367494" y="3951388"/>
            <a:ext cx="146050" cy="144463"/>
          </a:xfrm>
          <a:prstGeom prst="ellipse">
            <a:avLst/>
          </a:prstGeom>
          <a:solidFill>
            <a:srgbClr val="FF0000"/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marL="228600" indent="-228600" algn="ctr">
              <a:buClr>
                <a:srgbClr val="FFFFFF"/>
              </a:buClr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39" name="Oval 35"/>
          <p:cNvSpPr>
            <a:spLocks noChangeAspect="1" noChangeArrowheads="1"/>
          </p:cNvSpPr>
          <p:nvPr/>
        </p:nvSpPr>
        <p:spPr bwMode="auto">
          <a:xfrm flipV="1">
            <a:off x="3260144" y="3839488"/>
            <a:ext cx="146050" cy="144463"/>
          </a:xfrm>
          <a:prstGeom prst="ellipse">
            <a:avLst/>
          </a:prstGeom>
          <a:solidFill>
            <a:srgbClr val="FF0000"/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marL="228600" indent="-228600" algn="ctr">
              <a:buClr>
                <a:srgbClr val="FFFFFF"/>
              </a:buClr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0" name="Oval 35"/>
          <p:cNvSpPr>
            <a:spLocks noChangeAspect="1" noChangeArrowheads="1"/>
          </p:cNvSpPr>
          <p:nvPr/>
        </p:nvSpPr>
        <p:spPr bwMode="auto">
          <a:xfrm flipV="1">
            <a:off x="2594594" y="3961038"/>
            <a:ext cx="146050" cy="144463"/>
          </a:xfrm>
          <a:prstGeom prst="ellipse">
            <a:avLst/>
          </a:prstGeom>
          <a:solidFill>
            <a:srgbClr val="FF0000"/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marL="228600" indent="-228600" algn="ctr">
              <a:buClr>
                <a:srgbClr val="FFFFFF"/>
              </a:buClr>
            </a:pPr>
            <a:endParaRPr lang="en-US">
              <a:solidFill>
                <a:srgbClr val="FFFF00"/>
              </a:solidFill>
            </a:endParaRPr>
          </a:p>
        </p:txBody>
      </p:sp>
      <p:sp>
        <p:nvSpPr>
          <p:cNvPr id="141" name="Oval 35"/>
          <p:cNvSpPr>
            <a:spLocks noChangeAspect="1" noChangeArrowheads="1"/>
          </p:cNvSpPr>
          <p:nvPr/>
        </p:nvSpPr>
        <p:spPr bwMode="auto">
          <a:xfrm flipV="1">
            <a:off x="5960879" y="3727601"/>
            <a:ext cx="146050" cy="144463"/>
          </a:xfrm>
          <a:prstGeom prst="ellipse">
            <a:avLst/>
          </a:prstGeom>
          <a:solidFill>
            <a:srgbClr val="FF0000"/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marL="228600" indent="-228600" algn="ctr">
              <a:buClr>
                <a:srgbClr val="FFFFFF"/>
              </a:buClr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2" name="Oval 35"/>
          <p:cNvSpPr>
            <a:spLocks noChangeAspect="1" noChangeArrowheads="1"/>
          </p:cNvSpPr>
          <p:nvPr/>
        </p:nvSpPr>
        <p:spPr bwMode="auto">
          <a:xfrm flipV="1">
            <a:off x="3512869" y="3733388"/>
            <a:ext cx="146050" cy="144463"/>
          </a:xfrm>
          <a:prstGeom prst="ellipse">
            <a:avLst/>
          </a:prstGeom>
          <a:solidFill>
            <a:srgbClr val="FF0000"/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marL="228600" indent="-228600" algn="ctr">
              <a:buClr>
                <a:srgbClr val="FFFFFF"/>
              </a:buClr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3" name="Oval 35"/>
          <p:cNvSpPr>
            <a:spLocks noChangeAspect="1" noChangeArrowheads="1"/>
          </p:cNvSpPr>
          <p:nvPr/>
        </p:nvSpPr>
        <p:spPr bwMode="auto">
          <a:xfrm flipV="1">
            <a:off x="3665269" y="3087113"/>
            <a:ext cx="146050" cy="144463"/>
          </a:xfrm>
          <a:prstGeom prst="ellipse">
            <a:avLst/>
          </a:prstGeom>
          <a:solidFill>
            <a:srgbClr val="FF0000"/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marL="228600" indent="-228600" algn="ctr">
              <a:buClr>
                <a:srgbClr val="FFFFFF"/>
              </a:buClr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4" name="Oval 35"/>
          <p:cNvSpPr>
            <a:spLocks noChangeAspect="1" noChangeArrowheads="1"/>
          </p:cNvSpPr>
          <p:nvPr/>
        </p:nvSpPr>
        <p:spPr bwMode="auto">
          <a:xfrm flipV="1">
            <a:off x="3632469" y="3424713"/>
            <a:ext cx="146050" cy="144463"/>
          </a:xfrm>
          <a:prstGeom prst="ellipse">
            <a:avLst/>
          </a:prstGeom>
          <a:solidFill>
            <a:srgbClr val="FF0000"/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marL="228600" indent="-228600" algn="ctr">
              <a:buClr>
                <a:srgbClr val="FFFFFF"/>
              </a:buClr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5" name="Oval 35"/>
          <p:cNvSpPr>
            <a:spLocks noChangeAspect="1" noChangeArrowheads="1"/>
          </p:cNvSpPr>
          <p:nvPr/>
        </p:nvSpPr>
        <p:spPr bwMode="auto">
          <a:xfrm flipV="1">
            <a:off x="4761044" y="3696738"/>
            <a:ext cx="146050" cy="144463"/>
          </a:xfrm>
          <a:prstGeom prst="ellipse">
            <a:avLst/>
          </a:prstGeom>
          <a:solidFill>
            <a:srgbClr val="FF0000"/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marL="228600" indent="-228600" algn="ctr">
              <a:buClr>
                <a:srgbClr val="FFFFFF"/>
              </a:buClr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6" name="Oval 35"/>
          <p:cNvSpPr>
            <a:spLocks noChangeAspect="1" noChangeArrowheads="1"/>
          </p:cNvSpPr>
          <p:nvPr/>
        </p:nvSpPr>
        <p:spPr bwMode="auto">
          <a:xfrm flipV="1">
            <a:off x="4913444" y="3849138"/>
            <a:ext cx="146050" cy="144463"/>
          </a:xfrm>
          <a:prstGeom prst="ellipse">
            <a:avLst/>
          </a:prstGeom>
          <a:solidFill>
            <a:srgbClr val="FF0000"/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 rot="10800000" wrap="none" anchor="ctr"/>
          <a:lstStyle/>
          <a:p>
            <a:pPr marL="228600" indent="-228600" algn="ctr">
              <a:buClr>
                <a:srgbClr val="FFFFFF"/>
              </a:buClr>
            </a:pP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7" name="Content Placeholder 2"/>
          <p:cNvSpPr>
            <a:spLocks noGrp="1"/>
          </p:cNvSpPr>
          <p:nvPr>
            <p:ph idx="1"/>
          </p:nvPr>
        </p:nvSpPr>
        <p:spPr>
          <a:xfrm>
            <a:off x="0" y="5274483"/>
            <a:ext cx="9144000" cy="12327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Planet migration excites (e, </a:t>
            </a:r>
            <a:r>
              <a:rPr lang="en-US" dirty="0" err="1" smtClean="0"/>
              <a:t>i</a:t>
            </a:r>
            <a:r>
              <a:rPr lang="en-US" dirty="0" smtClean="0"/>
              <a:t>) of main belt asteroids. 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Many primordial main belt was ejected onto planet-crossing orbits!</a:t>
            </a:r>
          </a:p>
          <a:p>
            <a:pPr lvl="1"/>
            <a:endParaRPr lang="en-US" sz="2000" dirty="0"/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417689" y="6550223"/>
            <a:ext cx="8726311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Levison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(2001); Gomes et al. (2005</a:t>
            </a: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); Minton and </a:t>
            </a:r>
            <a:r>
              <a:rPr lang="en-US" sz="1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Malhotra</a:t>
            </a: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(2009); Morbidelli et al. (2010)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80204E-6 L -0.56007 -3.80204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1.66667E-6 -3.3395E-6 L -0.00261 -0.47803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2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1.11111E-6 -3.95005E-6 L -1.11111E-6 -0.432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11111E-6 -3.95005E-6 L -1.11111E-6 -0.432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5E-6 -3.3025E-6 L 5E-6 -0.50878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5E-6 -3.3025E-6 L 5E-6 -0.50878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38889E-6 1.9889E-6 L 0.00139 -0.1073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5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33333E-6 -0.00486 L -3.33333E-6 -0.18155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2.22222E-6 4.38483E-6 L -0.00139 -0.0987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4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66667E-6 -4.96762E-6 L 0.00122 -0.1158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5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3.05556E-6 -0.00162 L 0.00122 -0.09852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4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026 0.08187 L -2.22222E-6 2.85846E-6 " pathEditMode="relative" rAng="0" ptsTypes="AA">
                                      <p:cBhvr>
                                        <p:cTn id="28" dur="1000" spd="-100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4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77778E-6 0.06706 L -2.77778E-6 2.56244E-6 " pathEditMode="relative" rAng="0" ptsTypes="AA">
                                      <p:cBhvr>
                                        <p:cTn id="30" dur="1000" spd="-100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.00209 0.06267 L -0.00052 -0.0007 " pathEditMode="relative" rAng="0" ptsTypes="AA">
                                      <p:cBhvr>
                                        <p:cTn id="32" dur="1000" spd="-100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3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0.00121 0.0969 L -5.55556E-7 3.43201E-6 " pathEditMode="relative" rAng="0" ptsTypes="AA">
                                      <p:cBhvr>
                                        <p:cTn id="34" dur="1000" spd="-100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4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156 0.00254 L 0.00156 -0.44034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3.33333E-6 -0.00486 L -3.33333E-6 -0.18155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2.77778E-6 0.06706 L -2.77778E-6 2.56244E-6 " pathEditMode="relative" rAng="0" ptsTypes="AA">
                                      <p:cBhvr>
                                        <p:cTn id="40" dur="1000" spd="-100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61111E-6 3.09898E-6 L -3.61111E-6 -0.43964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66667E-6 -4.96762E-6 L 0.00122 -0.11586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21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Comets and Asteroids, Hitting Together…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22692"/>
            <a:ext cx="9144000" cy="792869"/>
          </a:xfrm>
        </p:spPr>
        <p:txBody>
          <a:bodyPr/>
          <a:lstStyle/>
          <a:p>
            <a:r>
              <a:rPr lang="en-US" dirty="0" smtClean="0"/>
              <a:t>The Nice model predicts comets hit over first ~30 My, then ejected main belt asteroids hit over ~200 My or so.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rgbClr val="FFFF00"/>
                </a:solidFill>
              </a:rPr>
              <a:t>But, it requires the main belt to lose 20 × current mass!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4" descr="LHB_diff_moon_coma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6516" y="1307644"/>
            <a:ext cx="5031617" cy="42208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3335789" y="1282047"/>
            <a:ext cx="369093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 err="1">
                <a:solidFill>
                  <a:srgbClr val="000000"/>
                </a:solidFill>
              </a:rPr>
              <a:t>Levison</a:t>
            </a:r>
            <a:r>
              <a:rPr lang="en-US" sz="1400" dirty="0">
                <a:solidFill>
                  <a:srgbClr val="000000"/>
                </a:solidFill>
              </a:rPr>
              <a:t> et al. (2001); Gomes et al. (2005)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228622" y="2400123"/>
            <a:ext cx="2314221" cy="523220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 smtClean="0">
                <a:solidFill>
                  <a:srgbClr val="3333CC"/>
                </a:solidFill>
              </a:rPr>
              <a:t>Asteroids (20 × Current Main Belt)</a:t>
            </a:r>
            <a:endParaRPr lang="en-US" sz="1400" dirty="0">
              <a:solidFill>
                <a:srgbClr val="3333CC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239912" y="2134835"/>
            <a:ext cx="1964267" cy="307777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 smtClean="0">
                <a:solidFill>
                  <a:srgbClr val="FF0000"/>
                </a:solidFill>
              </a:rPr>
              <a:t>Comets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2788356" y="4303735"/>
            <a:ext cx="2404533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 smtClean="0">
                <a:solidFill>
                  <a:srgbClr val="000000"/>
                </a:solidFill>
              </a:rPr>
              <a:t>Note: The length of the time delay in the Nice Model is fairly arbitrary.</a:t>
            </a:r>
            <a:endParaRPr lang="en-US" sz="1400" dirty="0">
              <a:solidFill>
                <a:srgbClr val="00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4967111" y="4673067"/>
            <a:ext cx="620889" cy="0"/>
          </a:xfrm>
          <a:prstGeom prst="straightConnector1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2387600" y="4673067"/>
            <a:ext cx="620889" cy="0"/>
          </a:xfrm>
          <a:prstGeom prst="straightConnector1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 r="-33399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490" name="Rectangle 2"/>
          <p:cNvSpPr>
            <a:spLocks noChangeArrowheads="1"/>
          </p:cNvSpPr>
          <p:nvPr/>
        </p:nvSpPr>
        <p:spPr bwMode="auto">
          <a:xfrm>
            <a:off x="0" y="406400"/>
            <a:ext cx="9144000" cy="3052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chemeClr val="tx2">
                <a:alpha val="50000"/>
              </a:schemeClr>
            </a:outerShdw>
          </a:effectLst>
        </p:spPr>
        <p:txBody>
          <a:bodyPr lIns="90488" tIns="44450" rIns="90488" bIns="44450" anchor="ctr"/>
          <a:lstStyle/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400" dirty="0" smtClean="0">
                <a:solidFill>
                  <a:srgbClr val="FFFF00"/>
                </a:solidFill>
              </a:rPr>
              <a:t>Problems, Problems…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lbed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90525"/>
            <a:ext cx="9144000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-9525" y="-385763"/>
            <a:ext cx="9144000" cy="1177926"/>
          </a:xfrm>
          <a:prstGeom prst="rect">
            <a:avLst/>
          </a:prstGeom>
          <a:solidFill>
            <a:schemeClr val="tx2"/>
          </a:solidFill>
          <a:ln w="9525" algn="ctr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228600" indent="-228600" algn="ctr">
              <a:buClr>
                <a:srgbClr val="FFFFFF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" y="5713413"/>
            <a:ext cx="9144000" cy="955675"/>
          </a:xfrm>
          <a:noFill/>
        </p:spPr>
        <p:txBody>
          <a:bodyPr/>
          <a:lstStyle/>
          <a:p>
            <a:r>
              <a:rPr lang="en-US" dirty="0" smtClean="0">
                <a:effectLst/>
              </a:rPr>
              <a:t>Estimates indicate that ~40 lunar basins (</a:t>
            </a:r>
            <a:r>
              <a:rPr lang="en-US" i="1" dirty="0" smtClean="0">
                <a:effectLst/>
              </a:rPr>
              <a:t>D</a:t>
            </a:r>
            <a:r>
              <a:rPr lang="en-US" dirty="0" smtClean="0">
                <a:effectLst/>
              </a:rPr>
              <a:t> &gt; 300 km) formed between 3.7 and ~4.5 billion years ago.</a:t>
            </a:r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0" y="0"/>
            <a:ext cx="9144000" cy="1195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400">
                <a:solidFill>
                  <a:srgbClr val="FFC653"/>
                </a:solidFill>
              </a:rPr>
              <a:t>Lunar Basins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7149" y="6572250"/>
            <a:ext cx="7517695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Wilhelms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1987</a:t>
            </a: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); Frey et al. (2008); Images from the LRO spacecraft.; GRAIL Data 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6192" y="1023408"/>
            <a:ext cx="4252030" cy="425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0200" y="1016000"/>
            <a:ext cx="4323645" cy="4323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Planet Migration and Main Belt Depletion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680302"/>
            <a:ext cx="9144000" cy="1031875"/>
          </a:xfrm>
        </p:spPr>
        <p:txBody>
          <a:bodyPr/>
          <a:lstStyle/>
          <a:p>
            <a:r>
              <a:rPr lang="en-US" dirty="0" smtClean="0"/>
              <a:t>Giant planet migration models show the main belt only lost about 25-50% of its pre-migration population.</a:t>
            </a:r>
            <a:endParaRPr lang="en-US" dirty="0"/>
          </a:p>
        </p:txBody>
      </p:sp>
      <p:pic>
        <p:nvPicPr>
          <p:cNvPr id="5" name="Picture 4" descr="deplete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607" y="1361899"/>
            <a:ext cx="8924925" cy="309562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880533" y="6550223"/>
            <a:ext cx="826346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Minton and </a:t>
            </a:r>
            <a:r>
              <a:rPr lang="en-US" sz="1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Malhotra</a:t>
            </a: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(2009; 2010); Morbidelli et al. (2010) </a:t>
            </a:r>
            <a:endParaRPr lang="en-US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1889" y="5854348"/>
            <a:ext cx="6553200" cy="591608"/>
          </a:xfrm>
        </p:spPr>
        <p:txBody>
          <a:bodyPr/>
          <a:lstStyle/>
          <a:p>
            <a:r>
              <a:rPr lang="en-US" dirty="0" err="1" smtClean="0"/>
              <a:t>dsfd</a:t>
            </a:r>
            <a:endParaRPr lang="en-US" dirty="0"/>
          </a:p>
        </p:txBody>
      </p:sp>
      <p:pic>
        <p:nvPicPr>
          <p:cNvPr id="5" name="Picture 4" descr="comparison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“Nice” LHB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57652"/>
            <a:ext cx="4380089" cy="2411237"/>
          </a:xfrm>
        </p:spPr>
        <p:txBody>
          <a:bodyPr/>
          <a:lstStyle/>
          <a:p>
            <a:r>
              <a:rPr lang="en-US" dirty="0" smtClean="0"/>
              <a:t>This only produces 2-3 lunar basins.</a:t>
            </a:r>
          </a:p>
          <a:p>
            <a:r>
              <a:rPr lang="en-US" dirty="0" smtClean="0"/>
              <a:t>Comets do not appear to make up the difference. </a:t>
            </a:r>
          </a:p>
        </p:txBody>
      </p:sp>
      <p:pic>
        <p:nvPicPr>
          <p:cNvPr id="562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8656" y="1225192"/>
            <a:ext cx="4533900" cy="43624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587003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2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need more impacts over a longer interval!</a:t>
            </a:r>
            <a:endParaRPr lang="en-US" sz="3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Donut 5"/>
          <p:cNvSpPr/>
          <p:nvPr/>
        </p:nvSpPr>
        <p:spPr bwMode="auto">
          <a:xfrm>
            <a:off x="5192892" y="1862660"/>
            <a:ext cx="3017520" cy="3017520"/>
          </a:xfrm>
          <a:prstGeom prst="donut">
            <a:avLst>
              <a:gd name="adj" fmla="val 13046"/>
            </a:avLst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5403851" y="283068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Oval 12"/>
          <p:cNvSpPr>
            <a:spLocks noChangeAspect="1"/>
          </p:cNvSpPr>
          <p:nvPr/>
        </p:nvSpPr>
        <p:spPr bwMode="auto">
          <a:xfrm>
            <a:off x="5506244" y="286640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 bwMode="auto">
          <a:xfrm>
            <a:off x="5330032" y="289260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14"/>
          <p:cNvSpPr>
            <a:spLocks noChangeAspect="1"/>
          </p:cNvSpPr>
          <p:nvPr/>
        </p:nvSpPr>
        <p:spPr bwMode="auto">
          <a:xfrm>
            <a:off x="5439569" y="294022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 bwMode="auto">
          <a:xfrm>
            <a:off x="5363369" y="300452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 bwMode="auto">
          <a:xfrm>
            <a:off x="5256212" y="298785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Oval 18"/>
          <p:cNvSpPr>
            <a:spLocks noChangeAspect="1"/>
          </p:cNvSpPr>
          <p:nvPr/>
        </p:nvSpPr>
        <p:spPr bwMode="auto">
          <a:xfrm>
            <a:off x="5461000" y="304738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 bwMode="auto">
          <a:xfrm>
            <a:off x="5539583" y="298070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Oval 20"/>
          <p:cNvSpPr>
            <a:spLocks noChangeAspect="1"/>
          </p:cNvSpPr>
          <p:nvPr/>
        </p:nvSpPr>
        <p:spPr bwMode="auto">
          <a:xfrm>
            <a:off x="5482432" y="315215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Oval 21"/>
          <p:cNvSpPr>
            <a:spLocks noChangeAspect="1"/>
          </p:cNvSpPr>
          <p:nvPr/>
        </p:nvSpPr>
        <p:spPr bwMode="auto">
          <a:xfrm>
            <a:off x="5377657" y="310691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Oval 22"/>
          <p:cNvSpPr>
            <a:spLocks noChangeAspect="1"/>
          </p:cNvSpPr>
          <p:nvPr/>
        </p:nvSpPr>
        <p:spPr bwMode="auto">
          <a:xfrm>
            <a:off x="5272882" y="308072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Oval 23"/>
          <p:cNvSpPr>
            <a:spLocks noChangeAspect="1"/>
          </p:cNvSpPr>
          <p:nvPr/>
        </p:nvSpPr>
        <p:spPr bwMode="auto">
          <a:xfrm>
            <a:off x="5303838" y="317358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Oval 24"/>
          <p:cNvSpPr>
            <a:spLocks noChangeAspect="1"/>
          </p:cNvSpPr>
          <p:nvPr/>
        </p:nvSpPr>
        <p:spPr bwMode="auto">
          <a:xfrm>
            <a:off x="5408613" y="321883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Oval 25"/>
          <p:cNvSpPr>
            <a:spLocks noChangeAspect="1"/>
          </p:cNvSpPr>
          <p:nvPr/>
        </p:nvSpPr>
        <p:spPr bwMode="auto">
          <a:xfrm>
            <a:off x="5206207" y="318549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Oval 29"/>
          <p:cNvSpPr>
            <a:spLocks noChangeAspect="1"/>
          </p:cNvSpPr>
          <p:nvPr/>
        </p:nvSpPr>
        <p:spPr bwMode="auto">
          <a:xfrm rot="19181906">
            <a:off x="5227770" y="333248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Oval 30"/>
          <p:cNvSpPr>
            <a:spLocks noChangeAspect="1"/>
          </p:cNvSpPr>
          <p:nvPr/>
        </p:nvSpPr>
        <p:spPr bwMode="auto">
          <a:xfrm rot="19181906">
            <a:off x="5328963" y="329349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Oval 31"/>
          <p:cNvSpPr>
            <a:spLocks noChangeAspect="1"/>
          </p:cNvSpPr>
          <p:nvPr/>
        </p:nvSpPr>
        <p:spPr bwMode="auto">
          <a:xfrm rot="19181906">
            <a:off x="5211517" y="342744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Oval 32"/>
          <p:cNvSpPr>
            <a:spLocks noChangeAspect="1"/>
          </p:cNvSpPr>
          <p:nvPr/>
        </p:nvSpPr>
        <p:spPr bwMode="auto">
          <a:xfrm rot="19181906">
            <a:off x="5325860" y="339291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Oval 33"/>
          <p:cNvSpPr>
            <a:spLocks noChangeAspect="1"/>
          </p:cNvSpPr>
          <p:nvPr/>
        </p:nvSpPr>
        <p:spPr bwMode="auto">
          <a:xfrm rot="19181906">
            <a:off x="5309332" y="349123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Oval 34"/>
          <p:cNvSpPr>
            <a:spLocks noChangeAspect="1"/>
          </p:cNvSpPr>
          <p:nvPr/>
        </p:nvSpPr>
        <p:spPr bwMode="auto">
          <a:xfrm rot="19181906">
            <a:off x="5216827" y="354783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Oval 35"/>
          <p:cNvSpPr>
            <a:spLocks noChangeAspect="1"/>
          </p:cNvSpPr>
          <p:nvPr/>
        </p:nvSpPr>
        <p:spPr bwMode="auto">
          <a:xfrm rot="19181906">
            <a:off x="5411514" y="346077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Oval 36"/>
          <p:cNvSpPr>
            <a:spLocks noChangeAspect="1"/>
          </p:cNvSpPr>
          <p:nvPr/>
        </p:nvSpPr>
        <p:spPr bwMode="auto">
          <a:xfrm rot="19181906">
            <a:off x="5428320" y="335910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Oval 37"/>
          <p:cNvSpPr>
            <a:spLocks noChangeAspect="1"/>
          </p:cNvSpPr>
          <p:nvPr/>
        </p:nvSpPr>
        <p:spPr bwMode="auto">
          <a:xfrm rot="19181906">
            <a:off x="5495629" y="352682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Oval 38"/>
          <p:cNvSpPr>
            <a:spLocks noChangeAspect="1"/>
          </p:cNvSpPr>
          <p:nvPr/>
        </p:nvSpPr>
        <p:spPr bwMode="auto">
          <a:xfrm rot="19181906">
            <a:off x="5386459" y="356008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Oval 39"/>
          <p:cNvSpPr>
            <a:spLocks noChangeAspect="1"/>
          </p:cNvSpPr>
          <p:nvPr/>
        </p:nvSpPr>
        <p:spPr bwMode="auto">
          <a:xfrm rot="19181906">
            <a:off x="5289610" y="360788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Oval 40"/>
          <p:cNvSpPr>
            <a:spLocks noChangeAspect="1"/>
          </p:cNvSpPr>
          <p:nvPr/>
        </p:nvSpPr>
        <p:spPr bwMode="auto">
          <a:xfrm rot="19181906">
            <a:off x="5373286" y="365868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Oval 41"/>
          <p:cNvSpPr>
            <a:spLocks noChangeAspect="1"/>
          </p:cNvSpPr>
          <p:nvPr/>
        </p:nvSpPr>
        <p:spPr bwMode="auto">
          <a:xfrm rot="19181906">
            <a:off x="5482457" y="362541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Oval 42"/>
          <p:cNvSpPr>
            <a:spLocks noChangeAspect="1"/>
          </p:cNvSpPr>
          <p:nvPr/>
        </p:nvSpPr>
        <p:spPr bwMode="auto">
          <a:xfrm rot="19181906">
            <a:off x="5306529" y="373091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Oval 44"/>
          <p:cNvSpPr>
            <a:spLocks noChangeAspect="1"/>
          </p:cNvSpPr>
          <p:nvPr/>
        </p:nvSpPr>
        <p:spPr bwMode="auto">
          <a:xfrm rot="18150320">
            <a:off x="5333199" y="383026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Oval 45"/>
          <p:cNvSpPr>
            <a:spLocks noChangeAspect="1"/>
          </p:cNvSpPr>
          <p:nvPr/>
        </p:nvSpPr>
        <p:spPr bwMode="auto">
          <a:xfrm rot="18150320">
            <a:off x="5418346" y="376311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Oval 46"/>
          <p:cNvSpPr>
            <a:spLocks noChangeAspect="1"/>
          </p:cNvSpPr>
          <p:nvPr/>
        </p:nvSpPr>
        <p:spPr bwMode="auto">
          <a:xfrm rot="18150320">
            <a:off x="5345743" y="392579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Oval 47"/>
          <p:cNvSpPr>
            <a:spLocks noChangeAspect="1"/>
          </p:cNvSpPr>
          <p:nvPr/>
        </p:nvSpPr>
        <p:spPr bwMode="auto">
          <a:xfrm rot="18150320">
            <a:off x="5444770" y="385900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Oval 48"/>
          <p:cNvSpPr>
            <a:spLocks noChangeAspect="1"/>
          </p:cNvSpPr>
          <p:nvPr/>
        </p:nvSpPr>
        <p:spPr bwMode="auto">
          <a:xfrm rot="18150320">
            <a:off x="5458044" y="395782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Oval 49"/>
          <p:cNvSpPr>
            <a:spLocks noChangeAspect="1"/>
          </p:cNvSpPr>
          <p:nvPr/>
        </p:nvSpPr>
        <p:spPr bwMode="auto">
          <a:xfrm rot="18150320">
            <a:off x="5386402" y="403923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Oval 50"/>
          <p:cNvSpPr>
            <a:spLocks noChangeAspect="1"/>
          </p:cNvSpPr>
          <p:nvPr/>
        </p:nvSpPr>
        <p:spPr bwMode="auto">
          <a:xfrm rot="18150320">
            <a:off x="5546657" y="389851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 bwMode="auto">
          <a:xfrm rot="18150320">
            <a:off x="5532656" y="379641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 bwMode="auto">
          <a:xfrm rot="18150320">
            <a:off x="5646535" y="393674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 bwMode="auto">
          <a:xfrm rot="18150320">
            <a:off x="5552076" y="400079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Oval 54"/>
          <p:cNvSpPr>
            <a:spLocks noChangeAspect="1"/>
          </p:cNvSpPr>
          <p:nvPr/>
        </p:nvSpPr>
        <p:spPr bwMode="auto">
          <a:xfrm rot="18150320">
            <a:off x="5473682" y="407508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 bwMode="auto">
          <a:xfrm rot="18150320">
            <a:off x="5568636" y="409888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 bwMode="auto">
          <a:xfrm rot="18150320">
            <a:off x="5663096" y="403483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Oval 57"/>
          <p:cNvSpPr>
            <a:spLocks noChangeAspect="1"/>
          </p:cNvSpPr>
          <p:nvPr/>
        </p:nvSpPr>
        <p:spPr bwMode="auto">
          <a:xfrm rot="18150320">
            <a:off x="5526212" y="418761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Oval 59"/>
          <p:cNvSpPr>
            <a:spLocks noChangeAspect="1"/>
          </p:cNvSpPr>
          <p:nvPr/>
        </p:nvSpPr>
        <p:spPr bwMode="auto">
          <a:xfrm rot="676332">
            <a:off x="5626090" y="239435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Oval 60"/>
          <p:cNvSpPr>
            <a:spLocks noChangeAspect="1"/>
          </p:cNvSpPr>
          <p:nvPr/>
        </p:nvSpPr>
        <p:spPr bwMode="auto">
          <a:xfrm rot="676332">
            <a:off x="5719526" y="244939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Oval 61"/>
          <p:cNvSpPr>
            <a:spLocks noChangeAspect="1"/>
          </p:cNvSpPr>
          <p:nvPr/>
        </p:nvSpPr>
        <p:spPr bwMode="auto">
          <a:xfrm rot="676332">
            <a:off x="5541593" y="244063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Oval 62"/>
          <p:cNvSpPr>
            <a:spLocks noChangeAspect="1"/>
          </p:cNvSpPr>
          <p:nvPr/>
        </p:nvSpPr>
        <p:spPr bwMode="auto">
          <a:xfrm rot="676332">
            <a:off x="5639708" y="250875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 bwMode="auto">
          <a:xfrm rot="676332">
            <a:off x="5552410" y="255691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" name="Oval 64"/>
          <p:cNvSpPr>
            <a:spLocks noChangeAspect="1"/>
          </p:cNvSpPr>
          <p:nvPr/>
        </p:nvSpPr>
        <p:spPr bwMode="auto">
          <a:xfrm rot="676332">
            <a:off x="5450579" y="251962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Oval 65"/>
          <p:cNvSpPr>
            <a:spLocks noChangeAspect="1"/>
          </p:cNvSpPr>
          <p:nvPr/>
        </p:nvSpPr>
        <p:spPr bwMode="auto">
          <a:xfrm rot="676332">
            <a:off x="5639779" y="261803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Oval 66"/>
          <p:cNvSpPr>
            <a:spLocks noChangeAspect="1"/>
          </p:cNvSpPr>
          <p:nvPr/>
        </p:nvSpPr>
        <p:spPr bwMode="auto">
          <a:xfrm rot="676332">
            <a:off x="5729880" y="256800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Oval 67"/>
          <p:cNvSpPr>
            <a:spLocks noChangeAspect="1"/>
          </p:cNvSpPr>
          <p:nvPr/>
        </p:nvSpPr>
        <p:spPr bwMode="auto">
          <a:xfrm rot="676332">
            <a:off x="5640318" y="272497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Oval 68"/>
          <p:cNvSpPr>
            <a:spLocks noChangeAspect="1"/>
          </p:cNvSpPr>
          <p:nvPr/>
        </p:nvSpPr>
        <p:spPr bwMode="auto">
          <a:xfrm rot="676332">
            <a:off x="5546407" y="266012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0" name="Oval 69"/>
          <p:cNvSpPr>
            <a:spLocks noChangeAspect="1"/>
          </p:cNvSpPr>
          <p:nvPr/>
        </p:nvSpPr>
        <p:spPr bwMode="auto">
          <a:xfrm rot="676332">
            <a:off x="5448774" y="261395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" name="Oval 70"/>
          <p:cNvSpPr>
            <a:spLocks noChangeAspect="1"/>
          </p:cNvSpPr>
          <p:nvPr/>
        </p:nvSpPr>
        <p:spPr bwMode="auto">
          <a:xfrm rot="676332">
            <a:off x="5460980" y="271108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Oval 71"/>
          <p:cNvSpPr>
            <a:spLocks noChangeAspect="1"/>
          </p:cNvSpPr>
          <p:nvPr/>
        </p:nvSpPr>
        <p:spPr bwMode="auto">
          <a:xfrm rot="676332">
            <a:off x="5554890" y="277593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Oval 72"/>
          <p:cNvSpPr>
            <a:spLocks noChangeAspect="1"/>
          </p:cNvSpPr>
          <p:nvPr/>
        </p:nvSpPr>
        <p:spPr bwMode="auto">
          <a:xfrm rot="676332">
            <a:off x="5362905" y="270367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Oval 74"/>
          <p:cNvSpPr>
            <a:spLocks noChangeAspect="1"/>
          </p:cNvSpPr>
          <p:nvPr/>
        </p:nvSpPr>
        <p:spPr bwMode="auto">
          <a:xfrm rot="1741964">
            <a:off x="6026815" y="208723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Oval 75"/>
          <p:cNvSpPr>
            <a:spLocks noChangeAspect="1"/>
          </p:cNvSpPr>
          <p:nvPr/>
        </p:nvSpPr>
        <p:spPr bwMode="auto">
          <a:xfrm rot="1741964">
            <a:off x="6099007" y="216815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Oval 76"/>
          <p:cNvSpPr>
            <a:spLocks noChangeAspect="1"/>
          </p:cNvSpPr>
          <p:nvPr/>
        </p:nvSpPr>
        <p:spPr bwMode="auto">
          <a:xfrm rot="1741964">
            <a:off x="5932226" y="210554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Oval 77"/>
          <p:cNvSpPr>
            <a:spLocks noChangeAspect="1"/>
          </p:cNvSpPr>
          <p:nvPr/>
        </p:nvSpPr>
        <p:spPr bwMode="auto">
          <a:xfrm rot="1741964">
            <a:off x="6004886" y="220034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" name="Oval 78"/>
          <p:cNvSpPr>
            <a:spLocks noChangeAspect="1"/>
          </p:cNvSpPr>
          <p:nvPr/>
        </p:nvSpPr>
        <p:spPr bwMode="auto">
          <a:xfrm rot="1741964">
            <a:off x="5907058" y="221957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Oval 79"/>
          <p:cNvSpPr>
            <a:spLocks noChangeAspect="1"/>
          </p:cNvSpPr>
          <p:nvPr/>
        </p:nvSpPr>
        <p:spPr bwMode="auto">
          <a:xfrm rot="1741964">
            <a:off x="5821456" y="215299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Oval 80"/>
          <p:cNvSpPr>
            <a:spLocks noChangeAspect="1"/>
          </p:cNvSpPr>
          <p:nvPr/>
        </p:nvSpPr>
        <p:spPr bwMode="auto">
          <a:xfrm rot="1741964">
            <a:off x="5971619" y="230443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Oval 81"/>
          <p:cNvSpPr>
            <a:spLocks noChangeAspect="1"/>
          </p:cNvSpPr>
          <p:nvPr/>
        </p:nvSpPr>
        <p:spPr bwMode="auto">
          <a:xfrm rot="1741964">
            <a:off x="6072686" y="228427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3" name="Oval 82"/>
          <p:cNvSpPr>
            <a:spLocks noChangeAspect="1"/>
          </p:cNvSpPr>
          <p:nvPr/>
        </p:nvSpPr>
        <p:spPr bwMode="auto">
          <a:xfrm rot="1741964">
            <a:off x="5939510" y="240644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Oval 83"/>
          <p:cNvSpPr>
            <a:spLocks noChangeAspect="1"/>
          </p:cNvSpPr>
          <p:nvPr/>
        </p:nvSpPr>
        <p:spPr bwMode="auto">
          <a:xfrm rot="1741964">
            <a:off x="5869858" y="231603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5" name="Oval 84"/>
          <p:cNvSpPr>
            <a:spLocks noChangeAspect="1"/>
          </p:cNvSpPr>
          <p:nvPr/>
        </p:nvSpPr>
        <p:spPr bwMode="auto">
          <a:xfrm rot="1741964">
            <a:off x="5790960" y="224228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Oval 85"/>
          <p:cNvSpPr>
            <a:spLocks noChangeAspect="1"/>
          </p:cNvSpPr>
          <p:nvPr/>
        </p:nvSpPr>
        <p:spPr bwMode="auto">
          <a:xfrm rot="1741964">
            <a:off x="5772957" y="233851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" name="Oval 86"/>
          <p:cNvSpPr>
            <a:spLocks noChangeAspect="1"/>
          </p:cNvSpPr>
          <p:nvPr/>
        </p:nvSpPr>
        <p:spPr bwMode="auto">
          <a:xfrm rot="1741964">
            <a:off x="5842609" y="242891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8" name="Oval 87"/>
          <p:cNvSpPr>
            <a:spLocks noChangeAspect="1"/>
          </p:cNvSpPr>
          <p:nvPr/>
        </p:nvSpPr>
        <p:spPr bwMode="auto">
          <a:xfrm rot="1741964">
            <a:off x="5681816" y="230153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0" name="Oval 89"/>
          <p:cNvSpPr>
            <a:spLocks noChangeAspect="1"/>
          </p:cNvSpPr>
          <p:nvPr/>
        </p:nvSpPr>
        <p:spPr bwMode="auto">
          <a:xfrm rot="3208616">
            <a:off x="6540930" y="193862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1" name="Oval 90"/>
          <p:cNvSpPr>
            <a:spLocks noChangeAspect="1"/>
          </p:cNvSpPr>
          <p:nvPr/>
        </p:nvSpPr>
        <p:spPr bwMode="auto">
          <a:xfrm rot="3208616">
            <a:off x="6573164" y="204216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" name="Oval 91"/>
          <p:cNvSpPr>
            <a:spLocks noChangeAspect="1"/>
          </p:cNvSpPr>
          <p:nvPr/>
        </p:nvSpPr>
        <p:spPr bwMode="auto">
          <a:xfrm rot="3208616">
            <a:off x="6447243" y="191615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" name="Oval 92"/>
          <p:cNvSpPr>
            <a:spLocks noChangeAspect="1"/>
          </p:cNvSpPr>
          <p:nvPr/>
        </p:nvSpPr>
        <p:spPr bwMode="auto">
          <a:xfrm rot="3208616">
            <a:off x="6474162" y="203252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" name="Oval 93"/>
          <p:cNvSpPr>
            <a:spLocks noChangeAspect="1"/>
          </p:cNvSpPr>
          <p:nvPr/>
        </p:nvSpPr>
        <p:spPr bwMode="auto">
          <a:xfrm rot="3208616">
            <a:off x="6377144" y="200954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5" name="Oval 94"/>
          <p:cNvSpPr>
            <a:spLocks noChangeAspect="1"/>
          </p:cNvSpPr>
          <p:nvPr/>
        </p:nvSpPr>
        <p:spPr bwMode="auto">
          <a:xfrm rot="3208616">
            <a:off x="6326765" y="191351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" name="Oval 95"/>
          <p:cNvSpPr>
            <a:spLocks noChangeAspect="1"/>
          </p:cNvSpPr>
          <p:nvPr/>
        </p:nvSpPr>
        <p:spPr bwMode="auto">
          <a:xfrm rot="3208616">
            <a:off x="6400803" y="211351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7" name="Oval 96"/>
          <p:cNvSpPr>
            <a:spLocks noChangeAspect="1"/>
          </p:cNvSpPr>
          <p:nvPr/>
        </p:nvSpPr>
        <p:spPr bwMode="auto">
          <a:xfrm rot="3208616">
            <a:off x="6501153" y="213698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" name="Oval 97"/>
          <p:cNvSpPr>
            <a:spLocks noChangeAspect="1"/>
          </p:cNvSpPr>
          <p:nvPr/>
        </p:nvSpPr>
        <p:spPr bwMode="auto">
          <a:xfrm rot="3208616">
            <a:off x="6329359" y="219309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9" name="Oval 98"/>
          <p:cNvSpPr>
            <a:spLocks noChangeAspect="1"/>
          </p:cNvSpPr>
          <p:nvPr/>
        </p:nvSpPr>
        <p:spPr bwMode="auto">
          <a:xfrm rot="3208616">
            <a:off x="6303361" y="208197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0" name="Oval 99"/>
          <p:cNvSpPr>
            <a:spLocks noChangeAspect="1"/>
          </p:cNvSpPr>
          <p:nvPr/>
        </p:nvSpPr>
        <p:spPr bwMode="auto">
          <a:xfrm rot="3208616">
            <a:off x="6262054" y="198218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1" name="Oval 100"/>
          <p:cNvSpPr>
            <a:spLocks noChangeAspect="1"/>
          </p:cNvSpPr>
          <p:nvPr/>
        </p:nvSpPr>
        <p:spPr bwMode="auto">
          <a:xfrm rot="3208616">
            <a:off x="6205847" y="206233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" name="Oval 101"/>
          <p:cNvSpPr>
            <a:spLocks noChangeAspect="1"/>
          </p:cNvSpPr>
          <p:nvPr/>
        </p:nvSpPr>
        <p:spPr bwMode="auto">
          <a:xfrm rot="3208616">
            <a:off x="6231845" y="217345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" name="Oval 102"/>
          <p:cNvSpPr>
            <a:spLocks noChangeAspect="1"/>
          </p:cNvSpPr>
          <p:nvPr/>
        </p:nvSpPr>
        <p:spPr bwMode="auto">
          <a:xfrm rot="3208616">
            <a:off x="6138175" y="199095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5" name="Oval 104"/>
          <p:cNvSpPr>
            <a:spLocks noChangeAspect="1"/>
          </p:cNvSpPr>
          <p:nvPr/>
        </p:nvSpPr>
        <p:spPr bwMode="auto">
          <a:xfrm rot="4637126">
            <a:off x="7058450" y="198235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6" name="Oval 105"/>
          <p:cNvSpPr>
            <a:spLocks noChangeAspect="1"/>
          </p:cNvSpPr>
          <p:nvPr/>
        </p:nvSpPr>
        <p:spPr bwMode="auto">
          <a:xfrm rot="4637126">
            <a:off x="7046143" y="209009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7" name="Oval 106"/>
          <p:cNvSpPr>
            <a:spLocks noChangeAspect="1"/>
          </p:cNvSpPr>
          <p:nvPr/>
        </p:nvSpPr>
        <p:spPr bwMode="auto">
          <a:xfrm rot="4637126">
            <a:off x="6981809" y="192396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8" name="Oval 107"/>
          <p:cNvSpPr>
            <a:spLocks noChangeAspect="1"/>
          </p:cNvSpPr>
          <p:nvPr/>
        </p:nvSpPr>
        <p:spPr bwMode="auto">
          <a:xfrm rot="4637126">
            <a:off x="6959461" y="204130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9" name="Oval 108"/>
          <p:cNvSpPr>
            <a:spLocks noChangeAspect="1"/>
          </p:cNvSpPr>
          <p:nvPr/>
        </p:nvSpPr>
        <p:spPr bwMode="auto">
          <a:xfrm rot="4637126">
            <a:off x="6877591" y="198112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0" name="Oval 109"/>
          <p:cNvSpPr>
            <a:spLocks noChangeAspect="1"/>
          </p:cNvSpPr>
          <p:nvPr/>
        </p:nvSpPr>
        <p:spPr bwMode="auto">
          <a:xfrm rot="4637126">
            <a:off x="6872648" y="187292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1" name="Oval 110"/>
          <p:cNvSpPr>
            <a:spLocks noChangeAspect="1"/>
          </p:cNvSpPr>
          <p:nvPr/>
        </p:nvSpPr>
        <p:spPr bwMode="auto">
          <a:xfrm rot="4637126">
            <a:off x="6859648" y="208579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" name="Oval 111"/>
          <p:cNvSpPr>
            <a:spLocks noChangeAspect="1"/>
          </p:cNvSpPr>
          <p:nvPr/>
        </p:nvSpPr>
        <p:spPr bwMode="auto">
          <a:xfrm rot="4637126">
            <a:off x="6941984" y="214777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3" name="Oval 112"/>
          <p:cNvSpPr>
            <a:spLocks noChangeAspect="1"/>
          </p:cNvSpPr>
          <p:nvPr/>
        </p:nvSpPr>
        <p:spPr bwMode="auto">
          <a:xfrm rot="4637126">
            <a:off x="6762159" y="212975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4" name="Oval 113"/>
          <p:cNvSpPr>
            <a:spLocks noChangeAspect="1"/>
          </p:cNvSpPr>
          <p:nvPr/>
        </p:nvSpPr>
        <p:spPr bwMode="auto">
          <a:xfrm rot="4637126">
            <a:off x="6783233" y="201759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5" name="Oval 114"/>
          <p:cNvSpPr>
            <a:spLocks noChangeAspect="1"/>
          </p:cNvSpPr>
          <p:nvPr/>
        </p:nvSpPr>
        <p:spPr bwMode="auto">
          <a:xfrm rot="4637126">
            <a:off x="6785724" y="190962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6" name="Oval 115"/>
          <p:cNvSpPr>
            <a:spLocks noChangeAspect="1"/>
          </p:cNvSpPr>
          <p:nvPr/>
        </p:nvSpPr>
        <p:spPr bwMode="auto">
          <a:xfrm rot="4637126">
            <a:off x="6701946" y="196026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7" name="Oval 116"/>
          <p:cNvSpPr>
            <a:spLocks noChangeAspect="1"/>
          </p:cNvSpPr>
          <p:nvPr/>
        </p:nvSpPr>
        <p:spPr bwMode="auto">
          <a:xfrm rot="4637126">
            <a:off x="6680872" y="207242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 bwMode="auto">
          <a:xfrm rot="4637126">
            <a:off x="6668844" y="186764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0" name="Oval 119"/>
          <p:cNvSpPr>
            <a:spLocks noChangeAspect="1"/>
          </p:cNvSpPr>
          <p:nvPr/>
        </p:nvSpPr>
        <p:spPr bwMode="auto">
          <a:xfrm rot="5708105">
            <a:off x="7504176" y="221266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1" name="Oval 120"/>
          <p:cNvSpPr>
            <a:spLocks noChangeAspect="1"/>
          </p:cNvSpPr>
          <p:nvPr/>
        </p:nvSpPr>
        <p:spPr bwMode="auto">
          <a:xfrm rot="5708105">
            <a:off x="7459436" y="231144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" name="Oval 121"/>
          <p:cNvSpPr>
            <a:spLocks noChangeAspect="1"/>
          </p:cNvSpPr>
          <p:nvPr/>
        </p:nvSpPr>
        <p:spPr bwMode="auto">
          <a:xfrm rot="5708105">
            <a:off x="7449120" y="213359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3" name="Oval 122"/>
          <p:cNvSpPr>
            <a:spLocks noChangeAspect="1"/>
          </p:cNvSpPr>
          <p:nvPr/>
        </p:nvSpPr>
        <p:spPr bwMode="auto">
          <a:xfrm rot="5708105">
            <a:off x="7391882" y="223843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" name="Oval 123"/>
          <p:cNvSpPr>
            <a:spLocks noChangeAspect="1"/>
          </p:cNvSpPr>
          <p:nvPr/>
        </p:nvSpPr>
        <p:spPr bwMode="auto">
          <a:xfrm rot="5708105">
            <a:off x="7334666" y="215678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5" name="Oval 124"/>
          <p:cNvSpPr>
            <a:spLocks noChangeAspect="1"/>
          </p:cNvSpPr>
          <p:nvPr/>
        </p:nvSpPr>
        <p:spPr bwMode="auto">
          <a:xfrm rot="5708105">
            <a:off x="7360859" y="205154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6" name="Oval 125"/>
          <p:cNvSpPr>
            <a:spLocks noChangeAspect="1"/>
          </p:cNvSpPr>
          <p:nvPr/>
        </p:nvSpPr>
        <p:spPr bwMode="auto">
          <a:xfrm rot="5708105">
            <a:off x="7283237" y="225018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7" name="Oval 126"/>
          <p:cNvSpPr>
            <a:spLocks noChangeAspect="1"/>
          </p:cNvSpPr>
          <p:nvPr/>
        </p:nvSpPr>
        <p:spPr bwMode="auto">
          <a:xfrm rot="5708105">
            <a:off x="7342611" y="233442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8" name="Oval 127"/>
          <p:cNvSpPr>
            <a:spLocks noChangeAspect="1"/>
          </p:cNvSpPr>
          <p:nvPr/>
        </p:nvSpPr>
        <p:spPr bwMode="auto">
          <a:xfrm rot="5708105">
            <a:off x="7176964" y="226215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" name="Oval 128"/>
          <p:cNvSpPr>
            <a:spLocks noChangeAspect="1"/>
          </p:cNvSpPr>
          <p:nvPr/>
        </p:nvSpPr>
        <p:spPr bwMode="auto">
          <a:xfrm rot="5708105">
            <a:off x="7231404" y="216185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 bwMode="auto">
          <a:xfrm rot="5708105">
            <a:off x="7266870" y="205984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 bwMode="auto">
          <a:xfrm rot="5708105">
            <a:off x="7171604" y="208235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 bwMode="auto">
          <a:xfrm rot="5708105">
            <a:off x="7117164" y="218266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 bwMode="auto">
          <a:xfrm rot="5708105">
            <a:off x="7168484" y="198405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 bwMode="auto">
          <a:xfrm rot="7278287">
            <a:off x="7852046" y="259985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 bwMode="auto">
          <a:xfrm rot="7278287">
            <a:off x="7768324" y="266878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 bwMode="auto">
          <a:xfrm rot="7278287">
            <a:off x="7837503" y="250461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 bwMode="auto">
          <a:xfrm rot="7278287">
            <a:off x="7739897" y="257346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 bwMode="auto">
          <a:xfrm rot="7278287">
            <a:off x="7724556" y="247494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 bwMode="auto">
          <a:xfrm rot="7278287">
            <a:off x="7794476" y="239205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 bwMode="auto">
          <a:xfrm rot="7278287">
            <a:off x="7637205" y="253609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2" name="Oval 141"/>
          <p:cNvSpPr>
            <a:spLocks noChangeAspect="1"/>
          </p:cNvSpPr>
          <p:nvPr/>
        </p:nvSpPr>
        <p:spPr bwMode="auto">
          <a:xfrm rot="7278287">
            <a:off x="7653342" y="263787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" name="Oval 142"/>
          <p:cNvSpPr>
            <a:spLocks noChangeAspect="1"/>
          </p:cNvSpPr>
          <p:nvPr/>
        </p:nvSpPr>
        <p:spPr bwMode="auto">
          <a:xfrm rot="7278287">
            <a:off x="7536548" y="249996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4" name="Oval 143"/>
          <p:cNvSpPr>
            <a:spLocks noChangeAspect="1"/>
          </p:cNvSpPr>
          <p:nvPr/>
        </p:nvSpPr>
        <p:spPr bwMode="auto">
          <a:xfrm rot="7278287">
            <a:off x="7629644" y="243395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5" name="Oval 144"/>
          <p:cNvSpPr>
            <a:spLocks noChangeAspect="1"/>
          </p:cNvSpPr>
          <p:nvPr/>
        </p:nvSpPr>
        <p:spPr bwMode="auto">
          <a:xfrm rot="7278287">
            <a:off x="7706465" y="235804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6" name="Oval 145"/>
          <p:cNvSpPr>
            <a:spLocks noChangeAspect="1"/>
          </p:cNvSpPr>
          <p:nvPr/>
        </p:nvSpPr>
        <p:spPr bwMode="auto">
          <a:xfrm rot="7278287">
            <a:off x="7611032" y="233623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7" name="Oval 146"/>
          <p:cNvSpPr>
            <a:spLocks noChangeAspect="1"/>
          </p:cNvSpPr>
          <p:nvPr/>
        </p:nvSpPr>
        <p:spPr bwMode="auto">
          <a:xfrm rot="7278287">
            <a:off x="7517935" y="240224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8" name="Oval 147"/>
          <p:cNvSpPr>
            <a:spLocks noChangeAspect="1"/>
          </p:cNvSpPr>
          <p:nvPr/>
        </p:nvSpPr>
        <p:spPr bwMode="auto">
          <a:xfrm rot="7278287">
            <a:off x="7651588" y="224663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0" name="Oval 149"/>
          <p:cNvSpPr>
            <a:spLocks noChangeAspect="1"/>
          </p:cNvSpPr>
          <p:nvPr/>
        </p:nvSpPr>
        <p:spPr bwMode="auto">
          <a:xfrm rot="8076596">
            <a:off x="8067116" y="303928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1" name="Oval 150"/>
          <p:cNvSpPr>
            <a:spLocks noChangeAspect="1"/>
          </p:cNvSpPr>
          <p:nvPr/>
        </p:nvSpPr>
        <p:spPr bwMode="auto">
          <a:xfrm rot="8076596">
            <a:off x="7969779" y="308709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2" name="Oval 151"/>
          <p:cNvSpPr>
            <a:spLocks noChangeAspect="1"/>
          </p:cNvSpPr>
          <p:nvPr/>
        </p:nvSpPr>
        <p:spPr bwMode="auto">
          <a:xfrm rot="8076596">
            <a:off x="8074882" y="294325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" name="Oval 152"/>
          <p:cNvSpPr>
            <a:spLocks noChangeAspect="1"/>
          </p:cNvSpPr>
          <p:nvPr/>
        </p:nvSpPr>
        <p:spPr bwMode="auto">
          <a:xfrm rot="8076596">
            <a:off x="7964052" y="298778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4" name="Oval 153"/>
          <p:cNvSpPr>
            <a:spLocks noChangeAspect="1"/>
          </p:cNvSpPr>
          <p:nvPr/>
        </p:nvSpPr>
        <p:spPr bwMode="auto">
          <a:xfrm rot="8076596">
            <a:off x="7971795" y="288838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5" name="Oval 154"/>
          <p:cNvSpPr>
            <a:spLocks noChangeAspect="1"/>
          </p:cNvSpPr>
          <p:nvPr/>
        </p:nvSpPr>
        <p:spPr bwMode="auto">
          <a:xfrm rot="8076596">
            <a:off x="8058915" y="282380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6" name="Oval 155"/>
          <p:cNvSpPr>
            <a:spLocks noChangeAspect="1"/>
          </p:cNvSpPr>
          <p:nvPr/>
        </p:nvSpPr>
        <p:spPr bwMode="auto">
          <a:xfrm rot="8076596">
            <a:off x="7872716" y="292778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7" name="Oval 156"/>
          <p:cNvSpPr>
            <a:spLocks noChangeAspect="1"/>
          </p:cNvSpPr>
          <p:nvPr/>
        </p:nvSpPr>
        <p:spPr bwMode="auto">
          <a:xfrm rot="8076596">
            <a:off x="7864995" y="303055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8" name="Oval 157"/>
          <p:cNvSpPr>
            <a:spLocks noChangeAspect="1"/>
          </p:cNvSpPr>
          <p:nvPr/>
        </p:nvSpPr>
        <p:spPr bwMode="auto">
          <a:xfrm rot="8076596">
            <a:off x="7783075" y="286946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9" name="Oval 158"/>
          <p:cNvSpPr>
            <a:spLocks noChangeAspect="1"/>
          </p:cNvSpPr>
          <p:nvPr/>
        </p:nvSpPr>
        <p:spPr bwMode="auto">
          <a:xfrm rot="8076596">
            <a:off x="7888865" y="282664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0" name="Oval 159"/>
          <p:cNvSpPr>
            <a:spLocks noChangeAspect="1"/>
          </p:cNvSpPr>
          <p:nvPr/>
        </p:nvSpPr>
        <p:spPr bwMode="auto">
          <a:xfrm rot="8076596">
            <a:off x="7981094" y="277045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1" name="Oval 160"/>
          <p:cNvSpPr>
            <a:spLocks noChangeAspect="1"/>
          </p:cNvSpPr>
          <p:nvPr/>
        </p:nvSpPr>
        <p:spPr bwMode="auto">
          <a:xfrm rot="8076596">
            <a:off x="7893241" y="272727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2" name="Oval 161"/>
          <p:cNvSpPr>
            <a:spLocks noChangeAspect="1"/>
          </p:cNvSpPr>
          <p:nvPr/>
        </p:nvSpPr>
        <p:spPr bwMode="auto">
          <a:xfrm rot="8076596">
            <a:off x="7787450" y="277008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" name="Oval 162"/>
          <p:cNvSpPr>
            <a:spLocks noChangeAspect="1"/>
          </p:cNvSpPr>
          <p:nvPr/>
        </p:nvSpPr>
        <p:spPr bwMode="auto">
          <a:xfrm rot="8076596">
            <a:off x="7953329" y="264940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4" name="Oval 163"/>
          <p:cNvSpPr>
            <a:spLocks noChangeAspect="1"/>
          </p:cNvSpPr>
          <p:nvPr/>
        </p:nvSpPr>
        <p:spPr bwMode="auto">
          <a:xfrm rot="8076596">
            <a:off x="8054539" y="312589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6" name="Oval 165"/>
          <p:cNvSpPr>
            <a:spLocks noChangeAspect="1"/>
          </p:cNvSpPr>
          <p:nvPr/>
        </p:nvSpPr>
        <p:spPr bwMode="auto">
          <a:xfrm rot="9841894">
            <a:off x="8032985" y="360074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7" name="Oval 166"/>
          <p:cNvSpPr>
            <a:spLocks noChangeAspect="1"/>
          </p:cNvSpPr>
          <p:nvPr/>
        </p:nvSpPr>
        <p:spPr bwMode="auto">
          <a:xfrm rot="9841894">
            <a:off x="7924717" y="359457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8" name="Oval 167"/>
          <p:cNvSpPr>
            <a:spLocks noChangeAspect="1"/>
          </p:cNvSpPr>
          <p:nvPr/>
        </p:nvSpPr>
        <p:spPr bwMode="auto">
          <a:xfrm rot="9841894">
            <a:off x="8086923" y="352091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9" name="Oval 168"/>
          <p:cNvSpPr>
            <a:spLocks noChangeAspect="1"/>
          </p:cNvSpPr>
          <p:nvPr/>
        </p:nvSpPr>
        <p:spPr bwMode="auto">
          <a:xfrm rot="9841894">
            <a:off x="7968511" y="350526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0" name="Oval 169"/>
          <p:cNvSpPr>
            <a:spLocks noChangeAspect="1"/>
          </p:cNvSpPr>
          <p:nvPr/>
        </p:nvSpPr>
        <p:spPr bwMode="auto">
          <a:xfrm rot="9841894">
            <a:off x="8024083" y="342248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1" name="Oval 170"/>
          <p:cNvSpPr>
            <a:spLocks noChangeAspect="1"/>
          </p:cNvSpPr>
          <p:nvPr/>
        </p:nvSpPr>
        <p:spPr bwMode="auto">
          <a:xfrm rot="9841894">
            <a:off x="8131691" y="340903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2" name="Oval 171"/>
          <p:cNvSpPr>
            <a:spLocks noChangeAspect="1"/>
          </p:cNvSpPr>
          <p:nvPr/>
        </p:nvSpPr>
        <p:spPr bwMode="auto">
          <a:xfrm rot="9841894">
            <a:off x="7918427" y="340813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3" name="Oval 172"/>
          <p:cNvSpPr>
            <a:spLocks noChangeAspect="1"/>
          </p:cNvSpPr>
          <p:nvPr/>
        </p:nvSpPr>
        <p:spPr bwMode="auto">
          <a:xfrm rot="9841894">
            <a:off x="7861219" y="349385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" name="Oval 173"/>
          <p:cNvSpPr>
            <a:spLocks noChangeAspect="1"/>
          </p:cNvSpPr>
          <p:nvPr/>
        </p:nvSpPr>
        <p:spPr bwMode="auto">
          <a:xfrm rot="9841894">
            <a:off x="7868998" y="331329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5" name="Oval 174"/>
          <p:cNvSpPr>
            <a:spLocks noChangeAspect="1"/>
          </p:cNvSpPr>
          <p:nvPr/>
        </p:nvSpPr>
        <p:spPr bwMode="auto">
          <a:xfrm rot="9841894">
            <a:off x="7982177" y="332797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6" name="Oval 175"/>
          <p:cNvSpPr>
            <a:spLocks noChangeAspect="1"/>
          </p:cNvSpPr>
          <p:nvPr/>
        </p:nvSpPr>
        <p:spPr bwMode="auto">
          <a:xfrm rot="9841894">
            <a:off x="8090115" y="332433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7" name="Oval 176"/>
          <p:cNvSpPr>
            <a:spLocks noChangeAspect="1"/>
          </p:cNvSpPr>
          <p:nvPr/>
        </p:nvSpPr>
        <p:spPr bwMode="auto">
          <a:xfrm rot="9841894">
            <a:off x="8034805" y="324356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8" name="Oval 177"/>
          <p:cNvSpPr>
            <a:spLocks noChangeAspect="1"/>
          </p:cNvSpPr>
          <p:nvPr/>
        </p:nvSpPr>
        <p:spPr bwMode="auto">
          <a:xfrm rot="9841894">
            <a:off x="7921626" y="322888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9" name="Oval 178"/>
          <p:cNvSpPr>
            <a:spLocks noChangeAspect="1"/>
          </p:cNvSpPr>
          <p:nvPr/>
        </p:nvSpPr>
        <p:spPr bwMode="auto">
          <a:xfrm rot="9841894">
            <a:off x="8125393" y="320525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1" name="Oval 180"/>
          <p:cNvSpPr>
            <a:spLocks noChangeAspect="1"/>
          </p:cNvSpPr>
          <p:nvPr/>
        </p:nvSpPr>
        <p:spPr bwMode="auto">
          <a:xfrm rot="11016957">
            <a:off x="7858315" y="407810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2" name="Oval 181"/>
          <p:cNvSpPr>
            <a:spLocks noChangeAspect="1"/>
          </p:cNvSpPr>
          <p:nvPr/>
        </p:nvSpPr>
        <p:spPr bwMode="auto">
          <a:xfrm rot="11016957">
            <a:off x="7758378" y="403599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3" name="Oval 182"/>
          <p:cNvSpPr>
            <a:spLocks noChangeAspect="1"/>
          </p:cNvSpPr>
          <p:nvPr/>
        </p:nvSpPr>
        <p:spPr bwMode="auto">
          <a:xfrm rot="11016957">
            <a:off x="7935892" y="402096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4" name="Oval 183"/>
          <p:cNvSpPr>
            <a:spLocks noChangeAspect="1"/>
          </p:cNvSpPr>
          <p:nvPr/>
        </p:nvSpPr>
        <p:spPr bwMode="auto">
          <a:xfrm rot="11016957">
            <a:off x="7829576" y="396653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5" name="Oval 184"/>
          <p:cNvSpPr>
            <a:spLocks noChangeAspect="1"/>
          </p:cNvSpPr>
          <p:nvPr/>
        </p:nvSpPr>
        <p:spPr bwMode="auto">
          <a:xfrm rot="11016957">
            <a:off x="7909679" y="390717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6" name="Oval 185"/>
          <p:cNvSpPr>
            <a:spLocks noChangeAspect="1"/>
          </p:cNvSpPr>
          <p:nvPr/>
        </p:nvSpPr>
        <p:spPr bwMode="auto">
          <a:xfrm rot="11016957">
            <a:off x="8015572" y="393056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7" name="Oval 186"/>
          <p:cNvSpPr>
            <a:spLocks noChangeAspect="1"/>
          </p:cNvSpPr>
          <p:nvPr/>
        </p:nvSpPr>
        <p:spPr bwMode="auto">
          <a:xfrm rot="11016957">
            <a:off x="7814946" y="385823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8" name="Oval 187"/>
          <p:cNvSpPr>
            <a:spLocks noChangeAspect="1"/>
          </p:cNvSpPr>
          <p:nvPr/>
        </p:nvSpPr>
        <p:spPr bwMode="auto">
          <a:xfrm rot="11016957">
            <a:off x="7732314" y="391982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9" name="Oval 188"/>
          <p:cNvSpPr>
            <a:spLocks noChangeAspect="1"/>
          </p:cNvSpPr>
          <p:nvPr/>
        </p:nvSpPr>
        <p:spPr bwMode="auto">
          <a:xfrm rot="11016957">
            <a:off x="7800165" y="375231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0" name="Oval 189"/>
          <p:cNvSpPr>
            <a:spLocks noChangeAspect="1"/>
          </p:cNvSpPr>
          <p:nvPr/>
        </p:nvSpPr>
        <p:spPr bwMode="auto">
          <a:xfrm rot="11016957">
            <a:off x="7901878" y="380407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1" name="Oval 190"/>
          <p:cNvSpPr>
            <a:spLocks noChangeAspect="1"/>
          </p:cNvSpPr>
          <p:nvPr/>
        </p:nvSpPr>
        <p:spPr bwMode="auto">
          <a:xfrm rot="11016957">
            <a:off x="8004792" y="383682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2" name="Oval 191"/>
          <p:cNvSpPr>
            <a:spLocks noChangeAspect="1"/>
          </p:cNvSpPr>
          <p:nvPr/>
        </p:nvSpPr>
        <p:spPr bwMode="auto">
          <a:xfrm rot="11016957">
            <a:off x="7979755" y="374219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3" name="Oval 192"/>
          <p:cNvSpPr>
            <a:spLocks noChangeAspect="1"/>
          </p:cNvSpPr>
          <p:nvPr/>
        </p:nvSpPr>
        <p:spPr bwMode="auto">
          <a:xfrm rot="11016957">
            <a:off x="7878042" y="369043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" name="Oval 193"/>
          <p:cNvSpPr>
            <a:spLocks noChangeAspect="1"/>
          </p:cNvSpPr>
          <p:nvPr/>
        </p:nvSpPr>
        <p:spPr bwMode="auto">
          <a:xfrm rot="11016957">
            <a:off x="8077942" y="373646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7" name="Oval 196"/>
          <p:cNvSpPr>
            <a:spLocks noChangeAspect="1"/>
          </p:cNvSpPr>
          <p:nvPr/>
        </p:nvSpPr>
        <p:spPr bwMode="auto">
          <a:xfrm rot="6342274">
            <a:off x="6037480" y="439383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8" name="Oval 197"/>
          <p:cNvSpPr>
            <a:spLocks noChangeAspect="1"/>
          </p:cNvSpPr>
          <p:nvPr/>
        </p:nvSpPr>
        <p:spPr bwMode="auto">
          <a:xfrm rot="6342274">
            <a:off x="5975379" y="448274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9" name="Oval 198"/>
          <p:cNvSpPr>
            <a:spLocks noChangeAspect="1"/>
          </p:cNvSpPr>
          <p:nvPr/>
        </p:nvSpPr>
        <p:spPr bwMode="auto">
          <a:xfrm rot="6342274">
            <a:off x="5997861" y="430601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0" name="Oval 199"/>
          <p:cNvSpPr>
            <a:spLocks noChangeAspect="1"/>
          </p:cNvSpPr>
          <p:nvPr/>
        </p:nvSpPr>
        <p:spPr bwMode="auto">
          <a:xfrm rot="6342274">
            <a:off x="5922364" y="439857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1" name="Oval 200"/>
          <p:cNvSpPr>
            <a:spLocks noChangeAspect="1"/>
          </p:cNvSpPr>
          <p:nvPr/>
        </p:nvSpPr>
        <p:spPr bwMode="auto">
          <a:xfrm rot="6342274">
            <a:off x="5881096" y="430781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2" name="Oval 201"/>
          <p:cNvSpPr>
            <a:spLocks noChangeAspect="1"/>
          </p:cNvSpPr>
          <p:nvPr/>
        </p:nvSpPr>
        <p:spPr bwMode="auto">
          <a:xfrm rot="6342274">
            <a:off x="5926148" y="420916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3" name="Oval 202"/>
          <p:cNvSpPr>
            <a:spLocks noChangeAspect="1"/>
          </p:cNvSpPr>
          <p:nvPr/>
        </p:nvSpPr>
        <p:spPr bwMode="auto">
          <a:xfrm rot="6342274">
            <a:off x="5813406" y="439019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4" name="Oval 203"/>
          <p:cNvSpPr>
            <a:spLocks noChangeAspect="1"/>
          </p:cNvSpPr>
          <p:nvPr/>
        </p:nvSpPr>
        <p:spPr bwMode="auto">
          <a:xfrm rot="6342274">
            <a:off x="5856322" y="448389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" name="Oval 204"/>
          <p:cNvSpPr>
            <a:spLocks noChangeAspect="1"/>
          </p:cNvSpPr>
          <p:nvPr/>
        </p:nvSpPr>
        <p:spPr bwMode="auto">
          <a:xfrm rot="6342274">
            <a:off x="5706742" y="438247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6" name="Oval 205"/>
          <p:cNvSpPr>
            <a:spLocks noChangeAspect="1"/>
          </p:cNvSpPr>
          <p:nvPr/>
        </p:nvSpPr>
        <p:spPr bwMode="auto">
          <a:xfrm rot="6342274">
            <a:off x="5778656" y="429385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7" name="Oval 206"/>
          <p:cNvSpPr>
            <a:spLocks noChangeAspect="1"/>
          </p:cNvSpPr>
          <p:nvPr/>
        </p:nvSpPr>
        <p:spPr bwMode="auto">
          <a:xfrm rot="6342274">
            <a:off x="5832232" y="420007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8" name="Oval 207"/>
          <p:cNvSpPr>
            <a:spLocks noChangeAspect="1"/>
          </p:cNvSpPr>
          <p:nvPr/>
        </p:nvSpPr>
        <p:spPr bwMode="auto">
          <a:xfrm rot="6342274">
            <a:off x="5734452" y="420474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9" name="Oval 208"/>
          <p:cNvSpPr>
            <a:spLocks noChangeAspect="1"/>
          </p:cNvSpPr>
          <p:nvPr/>
        </p:nvSpPr>
        <p:spPr bwMode="auto">
          <a:xfrm rot="6342274">
            <a:off x="5662537" y="429336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0" name="Oval 209"/>
          <p:cNvSpPr>
            <a:spLocks noChangeAspect="1"/>
          </p:cNvSpPr>
          <p:nvPr/>
        </p:nvSpPr>
        <p:spPr bwMode="auto">
          <a:xfrm rot="6342274">
            <a:off x="5749417" y="410753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2" name="Oval 211"/>
          <p:cNvSpPr>
            <a:spLocks noChangeAspect="1"/>
          </p:cNvSpPr>
          <p:nvPr/>
        </p:nvSpPr>
        <p:spPr bwMode="auto">
          <a:xfrm rot="14747552">
            <a:off x="6004310" y="465686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3" name="Oval 212"/>
          <p:cNvSpPr>
            <a:spLocks noChangeAspect="1"/>
          </p:cNvSpPr>
          <p:nvPr/>
        </p:nvSpPr>
        <p:spPr bwMode="auto">
          <a:xfrm rot="14747552">
            <a:off x="5994903" y="454882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4" name="Oval 213"/>
          <p:cNvSpPr>
            <a:spLocks noChangeAspect="1"/>
          </p:cNvSpPr>
          <p:nvPr/>
        </p:nvSpPr>
        <p:spPr bwMode="auto">
          <a:xfrm rot="14747552">
            <a:off x="6091047" y="469880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5" name="Oval 214"/>
          <p:cNvSpPr>
            <a:spLocks noChangeAspect="1"/>
          </p:cNvSpPr>
          <p:nvPr/>
        </p:nvSpPr>
        <p:spPr bwMode="auto">
          <a:xfrm rot="14747552">
            <a:off x="6089569" y="457936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6" name="Oval 215"/>
          <p:cNvSpPr>
            <a:spLocks noChangeAspect="1"/>
          </p:cNvSpPr>
          <p:nvPr/>
        </p:nvSpPr>
        <p:spPr bwMode="auto">
          <a:xfrm rot="14747552">
            <a:off x="6179455" y="462250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7" name="Oval 216"/>
          <p:cNvSpPr>
            <a:spLocks noChangeAspect="1"/>
          </p:cNvSpPr>
          <p:nvPr/>
        </p:nvSpPr>
        <p:spPr bwMode="auto">
          <a:xfrm rot="14747552">
            <a:off x="6208191" y="472707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8" name="Oval 217"/>
          <p:cNvSpPr>
            <a:spLocks noChangeAspect="1"/>
          </p:cNvSpPr>
          <p:nvPr/>
        </p:nvSpPr>
        <p:spPr bwMode="auto">
          <a:xfrm rot="14747552">
            <a:off x="6178516" y="451588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9" name="Oval 218"/>
          <p:cNvSpPr>
            <a:spLocks noChangeAspect="1"/>
          </p:cNvSpPr>
          <p:nvPr/>
        </p:nvSpPr>
        <p:spPr bwMode="auto">
          <a:xfrm rot="14747552">
            <a:off x="6085482" y="447154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0" name="Oval 219"/>
          <p:cNvSpPr>
            <a:spLocks noChangeAspect="1"/>
          </p:cNvSpPr>
          <p:nvPr/>
        </p:nvSpPr>
        <p:spPr bwMode="auto">
          <a:xfrm rot="14747552">
            <a:off x="6265290" y="445337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1" name="Oval 220"/>
          <p:cNvSpPr>
            <a:spLocks noChangeAspect="1"/>
          </p:cNvSpPr>
          <p:nvPr/>
        </p:nvSpPr>
        <p:spPr bwMode="auto">
          <a:xfrm rot="14747552">
            <a:off x="6266987" y="456748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2" name="Oval 221"/>
          <p:cNvSpPr>
            <a:spLocks noChangeAspect="1"/>
          </p:cNvSpPr>
          <p:nvPr/>
        </p:nvSpPr>
        <p:spPr bwMode="auto">
          <a:xfrm rot="14747552">
            <a:off x="6286059" y="467378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3" name="Oval 222"/>
          <p:cNvSpPr>
            <a:spLocks noChangeAspect="1"/>
          </p:cNvSpPr>
          <p:nvPr/>
        </p:nvSpPr>
        <p:spPr bwMode="auto">
          <a:xfrm rot="14747552">
            <a:off x="6358067" y="460747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4" name="Oval 223"/>
          <p:cNvSpPr>
            <a:spLocks noChangeAspect="1"/>
          </p:cNvSpPr>
          <p:nvPr/>
        </p:nvSpPr>
        <p:spPr bwMode="auto">
          <a:xfrm rot="14747552">
            <a:off x="6356371" y="449336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" name="Oval 224"/>
          <p:cNvSpPr>
            <a:spLocks noChangeAspect="1"/>
          </p:cNvSpPr>
          <p:nvPr/>
        </p:nvSpPr>
        <p:spPr bwMode="auto">
          <a:xfrm rot="14747552">
            <a:off x="6408959" y="469163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7" name="Oval 226"/>
          <p:cNvSpPr>
            <a:spLocks noChangeAspect="1"/>
          </p:cNvSpPr>
          <p:nvPr/>
        </p:nvSpPr>
        <p:spPr bwMode="auto">
          <a:xfrm rot="3850910">
            <a:off x="6895172" y="454549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8" name="Oval 227"/>
          <p:cNvSpPr>
            <a:spLocks noChangeAspect="1"/>
          </p:cNvSpPr>
          <p:nvPr/>
        </p:nvSpPr>
        <p:spPr bwMode="auto">
          <a:xfrm rot="3850910">
            <a:off x="6907612" y="465322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9" name="Oval 228"/>
          <p:cNvSpPr>
            <a:spLocks noChangeAspect="1"/>
          </p:cNvSpPr>
          <p:nvPr/>
        </p:nvSpPr>
        <p:spPr bwMode="auto">
          <a:xfrm rot="3850910">
            <a:off x="6807290" y="450601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0" name="Oval 229"/>
          <p:cNvSpPr>
            <a:spLocks noChangeAspect="1"/>
          </p:cNvSpPr>
          <p:nvPr/>
        </p:nvSpPr>
        <p:spPr bwMode="auto">
          <a:xfrm rot="3850910">
            <a:off x="6812124" y="462535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1" name="Oval 230"/>
          <p:cNvSpPr>
            <a:spLocks noChangeAspect="1"/>
          </p:cNvSpPr>
          <p:nvPr/>
        </p:nvSpPr>
        <p:spPr bwMode="auto">
          <a:xfrm rot="3850910">
            <a:off x="6721062" y="458476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2" name="Oval 231"/>
          <p:cNvSpPr>
            <a:spLocks noChangeAspect="1"/>
          </p:cNvSpPr>
          <p:nvPr/>
        </p:nvSpPr>
        <p:spPr bwMode="auto">
          <a:xfrm rot="3850910">
            <a:off x="6689398" y="448104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3" name="Oval 232"/>
          <p:cNvSpPr>
            <a:spLocks noChangeAspect="1"/>
          </p:cNvSpPr>
          <p:nvPr/>
        </p:nvSpPr>
        <p:spPr bwMode="auto">
          <a:xfrm rot="3850910">
            <a:off x="6724997" y="469131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4" name="Oval 233"/>
          <p:cNvSpPr>
            <a:spLocks noChangeAspect="1"/>
          </p:cNvSpPr>
          <p:nvPr/>
        </p:nvSpPr>
        <p:spPr bwMode="auto">
          <a:xfrm rot="3850910">
            <a:off x="6819241" y="473301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" name="Oval 234"/>
          <p:cNvSpPr>
            <a:spLocks noChangeAspect="1"/>
          </p:cNvSpPr>
          <p:nvPr/>
        </p:nvSpPr>
        <p:spPr bwMode="auto">
          <a:xfrm rot="3850910">
            <a:off x="6640015" y="475624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6" name="Oval 235"/>
          <p:cNvSpPr>
            <a:spLocks noChangeAspect="1"/>
          </p:cNvSpPr>
          <p:nvPr/>
        </p:nvSpPr>
        <p:spPr bwMode="auto">
          <a:xfrm rot="3850910">
            <a:off x="6635110" y="464221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7" name="Oval 236"/>
          <p:cNvSpPr>
            <a:spLocks noChangeAspect="1"/>
          </p:cNvSpPr>
          <p:nvPr/>
        </p:nvSpPr>
        <p:spPr bwMode="auto">
          <a:xfrm rot="3850910">
            <a:off x="6613059" y="453649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8" name="Oval 237"/>
          <p:cNvSpPr>
            <a:spLocks noChangeAspect="1"/>
          </p:cNvSpPr>
          <p:nvPr/>
        </p:nvSpPr>
        <p:spPr bwMode="auto">
          <a:xfrm rot="3850910">
            <a:off x="6542942" y="460480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9" name="Oval 238"/>
          <p:cNvSpPr>
            <a:spLocks noChangeAspect="1"/>
          </p:cNvSpPr>
          <p:nvPr/>
        </p:nvSpPr>
        <p:spPr bwMode="auto">
          <a:xfrm rot="3850910">
            <a:off x="6547846" y="471882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0" name="Oval 239"/>
          <p:cNvSpPr>
            <a:spLocks noChangeAspect="1"/>
          </p:cNvSpPr>
          <p:nvPr/>
        </p:nvSpPr>
        <p:spPr bwMode="auto">
          <a:xfrm rot="3850910">
            <a:off x="6489705" y="452210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1" name="Oval 240"/>
          <p:cNvSpPr>
            <a:spLocks noChangeAspect="1"/>
          </p:cNvSpPr>
          <p:nvPr/>
        </p:nvSpPr>
        <p:spPr bwMode="auto">
          <a:xfrm rot="3850910">
            <a:off x="6952617" y="474918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3" name="Oval 242"/>
          <p:cNvSpPr>
            <a:spLocks noChangeAspect="1"/>
          </p:cNvSpPr>
          <p:nvPr/>
        </p:nvSpPr>
        <p:spPr bwMode="auto">
          <a:xfrm rot="3494388">
            <a:off x="7385784" y="443270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4" name="Oval 243"/>
          <p:cNvSpPr>
            <a:spLocks noChangeAspect="1"/>
          </p:cNvSpPr>
          <p:nvPr/>
        </p:nvSpPr>
        <p:spPr bwMode="auto">
          <a:xfrm rot="3494388">
            <a:off x="7409309" y="453856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" name="Oval 244"/>
          <p:cNvSpPr>
            <a:spLocks noChangeAspect="1"/>
          </p:cNvSpPr>
          <p:nvPr/>
        </p:nvSpPr>
        <p:spPr bwMode="auto">
          <a:xfrm rot="3494388">
            <a:off x="7294287" y="440252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6" name="Oval 245"/>
          <p:cNvSpPr>
            <a:spLocks noChangeAspect="1"/>
          </p:cNvSpPr>
          <p:nvPr/>
        </p:nvSpPr>
        <p:spPr bwMode="auto">
          <a:xfrm rot="3494388">
            <a:off x="7311449" y="452073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7" name="Oval 246"/>
          <p:cNvSpPr>
            <a:spLocks noChangeAspect="1"/>
          </p:cNvSpPr>
          <p:nvPr/>
        </p:nvSpPr>
        <p:spPr bwMode="auto">
          <a:xfrm rot="3494388">
            <a:off x="7216674" y="448978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8" name="Oval 247"/>
          <p:cNvSpPr>
            <a:spLocks noChangeAspect="1"/>
          </p:cNvSpPr>
          <p:nvPr/>
        </p:nvSpPr>
        <p:spPr bwMode="auto">
          <a:xfrm rot="3494388">
            <a:off x="7174443" y="438989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9" name="Oval 248"/>
          <p:cNvSpPr>
            <a:spLocks noChangeAspect="1"/>
          </p:cNvSpPr>
          <p:nvPr/>
        </p:nvSpPr>
        <p:spPr bwMode="auto">
          <a:xfrm rot="3494388">
            <a:off x="7231619" y="459535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0" name="Oval 249"/>
          <p:cNvSpPr>
            <a:spLocks noChangeAspect="1"/>
          </p:cNvSpPr>
          <p:nvPr/>
        </p:nvSpPr>
        <p:spPr bwMode="auto">
          <a:xfrm rot="3494388">
            <a:off x="7329673" y="462707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1" name="Oval 250"/>
          <p:cNvSpPr>
            <a:spLocks noChangeAspect="1"/>
          </p:cNvSpPr>
          <p:nvPr/>
        </p:nvSpPr>
        <p:spPr bwMode="auto">
          <a:xfrm rot="3494388">
            <a:off x="7153814" y="466872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2" name="Oval 251"/>
          <p:cNvSpPr>
            <a:spLocks noChangeAspect="1"/>
          </p:cNvSpPr>
          <p:nvPr/>
        </p:nvSpPr>
        <p:spPr bwMode="auto">
          <a:xfrm rot="3494388">
            <a:off x="7137132" y="455582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3" name="Oval 252"/>
          <p:cNvSpPr>
            <a:spLocks noChangeAspect="1"/>
          </p:cNvSpPr>
          <p:nvPr/>
        </p:nvSpPr>
        <p:spPr bwMode="auto">
          <a:xfrm rot="3494388">
            <a:off x="7104254" y="445295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4" name="Oval 253"/>
          <p:cNvSpPr>
            <a:spLocks noChangeAspect="1"/>
          </p:cNvSpPr>
          <p:nvPr/>
        </p:nvSpPr>
        <p:spPr bwMode="auto">
          <a:xfrm rot="3494388">
            <a:off x="7041587" y="452815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5" name="Oval 254"/>
          <p:cNvSpPr>
            <a:spLocks noChangeAspect="1"/>
          </p:cNvSpPr>
          <p:nvPr/>
        </p:nvSpPr>
        <p:spPr bwMode="auto">
          <a:xfrm rot="3494388">
            <a:off x="7058267" y="464105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6" name="Oval 255"/>
          <p:cNvSpPr>
            <a:spLocks noChangeAspect="1"/>
          </p:cNvSpPr>
          <p:nvPr/>
        </p:nvSpPr>
        <p:spPr bwMode="auto">
          <a:xfrm rot="3494388">
            <a:off x="6980074" y="445141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7" name="Oval 256"/>
          <p:cNvSpPr>
            <a:spLocks noChangeAspect="1"/>
          </p:cNvSpPr>
          <p:nvPr/>
        </p:nvSpPr>
        <p:spPr bwMode="auto">
          <a:xfrm rot="3494388">
            <a:off x="6402285" y="472552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9" name="Oval 258"/>
          <p:cNvSpPr>
            <a:spLocks noChangeAspect="1"/>
          </p:cNvSpPr>
          <p:nvPr/>
        </p:nvSpPr>
        <p:spPr bwMode="auto">
          <a:xfrm rot="1131822">
            <a:off x="7686393" y="406777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0" name="Oval 259"/>
          <p:cNvSpPr>
            <a:spLocks noChangeAspect="1"/>
          </p:cNvSpPr>
          <p:nvPr/>
        </p:nvSpPr>
        <p:spPr bwMode="auto">
          <a:xfrm rot="1131822">
            <a:off x="7771738" y="413467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1" name="Oval 260"/>
          <p:cNvSpPr>
            <a:spLocks noChangeAspect="1"/>
          </p:cNvSpPr>
          <p:nvPr/>
        </p:nvSpPr>
        <p:spPr bwMode="auto">
          <a:xfrm rot="1131822">
            <a:off x="7596522" y="410249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2" name="Oval 261"/>
          <p:cNvSpPr>
            <a:spLocks noChangeAspect="1"/>
          </p:cNvSpPr>
          <p:nvPr/>
        </p:nvSpPr>
        <p:spPr bwMode="auto">
          <a:xfrm rot="1131822">
            <a:off x="7684778" y="418297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3" name="Oval 262"/>
          <p:cNvSpPr>
            <a:spLocks noChangeAspect="1"/>
          </p:cNvSpPr>
          <p:nvPr/>
        </p:nvSpPr>
        <p:spPr bwMode="auto">
          <a:xfrm rot="1131822">
            <a:off x="7591883" y="421917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4" name="Oval 263"/>
          <p:cNvSpPr>
            <a:spLocks noChangeAspect="1"/>
          </p:cNvSpPr>
          <p:nvPr/>
        </p:nvSpPr>
        <p:spPr bwMode="auto">
          <a:xfrm rot="1131822">
            <a:off x="7495871" y="416875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5" name="Oval 264"/>
          <p:cNvSpPr>
            <a:spLocks noChangeAspect="1"/>
          </p:cNvSpPr>
          <p:nvPr/>
        </p:nvSpPr>
        <p:spPr bwMode="auto">
          <a:xfrm rot="1131822">
            <a:off x="7670412" y="429130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" name="Oval 265"/>
          <p:cNvSpPr>
            <a:spLocks noChangeAspect="1"/>
          </p:cNvSpPr>
          <p:nvPr/>
        </p:nvSpPr>
        <p:spPr bwMode="auto">
          <a:xfrm rot="1131822">
            <a:off x="7766331" y="425361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7" name="Oval 266"/>
          <p:cNvSpPr>
            <a:spLocks noChangeAspect="1"/>
          </p:cNvSpPr>
          <p:nvPr/>
        </p:nvSpPr>
        <p:spPr bwMode="auto">
          <a:xfrm rot="1131822">
            <a:off x="7656817" y="439738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8" name="Oval 267"/>
          <p:cNvSpPr>
            <a:spLocks noChangeAspect="1"/>
          </p:cNvSpPr>
          <p:nvPr/>
        </p:nvSpPr>
        <p:spPr bwMode="auto">
          <a:xfrm rot="1131822">
            <a:off x="7572297" y="432069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9" name="Oval 268"/>
          <p:cNvSpPr>
            <a:spLocks noChangeAspect="1"/>
          </p:cNvSpPr>
          <p:nvPr/>
        </p:nvSpPr>
        <p:spPr bwMode="auto">
          <a:xfrm rot="1131822">
            <a:off x="7481619" y="426202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0" name="Oval 269"/>
          <p:cNvSpPr>
            <a:spLocks noChangeAspect="1"/>
          </p:cNvSpPr>
          <p:nvPr/>
        </p:nvSpPr>
        <p:spPr bwMode="auto">
          <a:xfrm rot="1131822">
            <a:off x="7480886" y="435991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1" name="Oval 270"/>
          <p:cNvSpPr>
            <a:spLocks noChangeAspect="1"/>
          </p:cNvSpPr>
          <p:nvPr/>
        </p:nvSpPr>
        <p:spPr bwMode="auto">
          <a:xfrm rot="1131822">
            <a:off x="7565406" y="443660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2" name="Oval 271"/>
          <p:cNvSpPr>
            <a:spLocks noChangeAspect="1"/>
          </p:cNvSpPr>
          <p:nvPr/>
        </p:nvSpPr>
        <p:spPr bwMode="auto">
          <a:xfrm rot="1131822">
            <a:off x="7384650" y="433961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4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9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8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9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5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8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1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0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3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6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2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8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4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0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6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9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2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5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8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1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3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9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8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1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4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7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0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3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6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9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2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8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1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4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7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0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3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6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9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2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5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1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4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0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Hypothesized 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57653"/>
            <a:ext cx="4380089" cy="3235326"/>
          </a:xfrm>
        </p:spPr>
        <p:txBody>
          <a:bodyPr/>
          <a:lstStyle/>
          <a:p>
            <a:r>
              <a:rPr lang="en-US" dirty="0" smtClean="0"/>
              <a:t>The asteroid belt ends at 2.1 AU </a:t>
            </a:r>
            <a:r>
              <a:rPr lang="en-US" i="1" dirty="0" smtClean="0"/>
              <a:t>today</a:t>
            </a:r>
            <a:r>
              <a:rPr lang="en-US" dirty="0" smtClean="0"/>
              <a:t>.</a:t>
            </a:r>
          </a:p>
          <a:p>
            <a:r>
              <a:rPr lang="en-US" dirty="0" smtClean="0"/>
              <a:t>Prior to the Nice model, 1.8-2.1 AU asteroids would have been stable.</a:t>
            </a:r>
          </a:p>
          <a:p>
            <a:r>
              <a:rPr lang="en-US" dirty="0" smtClean="0"/>
              <a:t>We call it the “</a:t>
            </a:r>
            <a:r>
              <a:rPr lang="en-US" dirty="0" smtClean="0">
                <a:solidFill>
                  <a:srgbClr val="FFFF00"/>
                </a:solidFill>
              </a:rPr>
              <a:t>E-belt</a:t>
            </a:r>
            <a:r>
              <a:rPr lang="en-US" dirty="0" smtClean="0"/>
              <a:t>”.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585873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population does neat things in Nice model…</a:t>
            </a:r>
          </a:p>
        </p:txBody>
      </p:sp>
      <p:pic>
        <p:nvPicPr>
          <p:cNvPr id="4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8656" y="1225192"/>
            <a:ext cx="4533900" cy="43624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431" name="Donut 430"/>
          <p:cNvSpPr/>
          <p:nvPr/>
        </p:nvSpPr>
        <p:spPr bwMode="auto">
          <a:xfrm>
            <a:off x="5192892" y="1862660"/>
            <a:ext cx="3017520" cy="3017520"/>
          </a:xfrm>
          <a:prstGeom prst="donut">
            <a:avLst>
              <a:gd name="adj" fmla="val 13046"/>
            </a:avLst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2" name="Oval 431"/>
          <p:cNvSpPr>
            <a:spLocks noChangeAspect="1"/>
          </p:cNvSpPr>
          <p:nvPr/>
        </p:nvSpPr>
        <p:spPr bwMode="auto">
          <a:xfrm>
            <a:off x="5403851" y="283068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3" name="Oval 432"/>
          <p:cNvSpPr>
            <a:spLocks noChangeAspect="1"/>
          </p:cNvSpPr>
          <p:nvPr/>
        </p:nvSpPr>
        <p:spPr bwMode="auto">
          <a:xfrm>
            <a:off x="5506244" y="286640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4" name="Oval 433"/>
          <p:cNvSpPr>
            <a:spLocks noChangeAspect="1"/>
          </p:cNvSpPr>
          <p:nvPr/>
        </p:nvSpPr>
        <p:spPr bwMode="auto">
          <a:xfrm>
            <a:off x="5330032" y="289260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5" name="Oval 434"/>
          <p:cNvSpPr>
            <a:spLocks noChangeAspect="1"/>
          </p:cNvSpPr>
          <p:nvPr/>
        </p:nvSpPr>
        <p:spPr bwMode="auto">
          <a:xfrm>
            <a:off x="5439569" y="294022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6" name="Oval 435"/>
          <p:cNvSpPr>
            <a:spLocks noChangeAspect="1"/>
          </p:cNvSpPr>
          <p:nvPr/>
        </p:nvSpPr>
        <p:spPr bwMode="auto">
          <a:xfrm>
            <a:off x="5363369" y="300452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7" name="Oval 436"/>
          <p:cNvSpPr>
            <a:spLocks noChangeAspect="1"/>
          </p:cNvSpPr>
          <p:nvPr/>
        </p:nvSpPr>
        <p:spPr bwMode="auto">
          <a:xfrm>
            <a:off x="5256212" y="298785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8" name="Oval 437"/>
          <p:cNvSpPr>
            <a:spLocks noChangeAspect="1"/>
          </p:cNvSpPr>
          <p:nvPr/>
        </p:nvSpPr>
        <p:spPr bwMode="auto">
          <a:xfrm>
            <a:off x="5461000" y="304738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9" name="Oval 438"/>
          <p:cNvSpPr>
            <a:spLocks noChangeAspect="1"/>
          </p:cNvSpPr>
          <p:nvPr/>
        </p:nvSpPr>
        <p:spPr bwMode="auto">
          <a:xfrm>
            <a:off x="5539583" y="298070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" name="Oval 439"/>
          <p:cNvSpPr>
            <a:spLocks noChangeAspect="1"/>
          </p:cNvSpPr>
          <p:nvPr/>
        </p:nvSpPr>
        <p:spPr bwMode="auto">
          <a:xfrm>
            <a:off x="5482432" y="315215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1" name="Oval 440"/>
          <p:cNvSpPr>
            <a:spLocks noChangeAspect="1"/>
          </p:cNvSpPr>
          <p:nvPr/>
        </p:nvSpPr>
        <p:spPr bwMode="auto">
          <a:xfrm>
            <a:off x="5377657" y="310691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2" name="Oval 441"/>
          <p:cNvSpPr>
            <a:spLocks noChangeAspect="1"/>
          </p:cNvSpPr>
          <p:nvPr/>
        </p:nvSpPr>
        <p:spPr bwMode="auto">
          <a:xfrm>
            <a:off x="5272882" y="308072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3" name="Oval 442"/>
          <p:cNvSpPr>
            <a:spLocks noChangeAspect="1"/>
          </p:cNvSpPr>
          <p:nvPr/>
        </p:nvSpPr>
        <p:spPr bwMode="auto">
          <a:xfrm>
            <a:off x="5303838" y="317358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4" name="Oval 443"/>
          <p:cNvSpPr>
            <a:spLocks noChangeAspect="1"/>
          </p:cNvSpPr>
          <p:nvPr/>
        </p:nvSpPr>
        <p:spPr bwMode="auto">
          <a:xfrm>
            <a:off x="5408613" y="321883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5" name="Oval 444"/>
          <p:cNvSpPr>
            <a:spLocks noChangeAspect="1"/>
          </p:cNvSpPr>
          <p:nvPr/>
        </p:nvSpPr>
        <p:spPr bwMode="auto">
          <a:xfrm>
            <a:off x="5206207" y="318549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6" name="Oval 445"/>
          <p:cNvSpPr>
            <a:spLocks noChangeAspect="1"/>
          </p:cNvSpPr>
          <p:nvPr/>
        </p:nvSpPr>
        <p:spPr bwMode="auto">
          <a:xfrm rot="19181906">
            <a:off x="5227770" y="333248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7" name="Oval 446"/>
          <p:cNvSpPr>
            <a:spLocks noChangeAspect="1"/>
          </p:cNvSpPr>
          <p:nvPr/>
        </p:nvSpPr>
        <p:spPr bwMode="auto">
          <a:xfrm rot="19181906">
            <a:off x="5328963" y="329349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8" name="Oval 447"/>
          <p:cNvSpPr>
            <a:spLocks noChangeAspect="1"/>
          </p:cNvSpPr>
          <p:nvPr/>
        </p:nvSpPr>
        <p:spPr bwMode="auto">
          <a:xfrm rot="19181906">
            <a:off x="5211517" y="342744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9" name="Oval 448"/>
          <p:cNvSpPr>
            <a:spLocks noChangeAspect="1"/>
          </p:cNvSpPr>
          <p:nvPr/>
        </p:nvSpPr>
        <p:spPr bwMode="auto">
          <a:xfrm rot="19181906">
            <a:off x="5325860" y="339291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0" name="Oval 449"/>
          <p:cNvSpPr>
            <a:spLocks noChangeAspect="1"/>
          </p:cNvSpPr>
          <p:nvPr/>
        </p:nvSpPr>
        <p:spPr bwMode="auto">
          <a:xfrm rot="19181906">
            <a:off x="5309332" y="349123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1" name="Oval 450"/>
          <p:cNvSpPr>
            <a:spLocks noChangeAspect="1"/>
          </p:cNvSpPr>
          <p:nvPr/>
        </p:nvSpPr>
        <p:spPr bwMode="auto">
          <a:xfrm rot="19181906">
            <a:off x="5216827" y="354783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2" name="Oval 451"/>
          <p:cNvSpPr>
            <a:spLocks noChangeAspect="1"/>
          </p:cNvSpPr>
          <p:nvPr/>
        </p:nvSpPr>
        <p:spPr bwMode="auto">
          <a:xfrm rot="19181906">
            <a:off x="5411514" y="346077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3" name="Oval 452"/>
          <p:cNvSpPr>
            <a:spLocks noChangeAspect="1"/>
          </p:cNvSpPr>
          <p:nvPr/>
        </p:nvSpPr>
        <p:spPr bwMode="auto">
          <a:xfrm rot="19181906">
            <a:off x="5428320" y="335910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4" name="Oval 453"/>
          <p:cNvSpPr>
            <a:spLocks noChangeAspect="1"/>
          </p:cNvSpPr>
          <p:nvPr/>
        </p:nvSpPr>
        <p:spPr bwMode="auto">
          <a:xfrm rot="19181906">
            <a:off x="5495629" y="352682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5" name="Oval 454"/>
          <p:cNvSpPr>
            <a:spLocks noChangeAspect="1"/>
          </p:cNvSpPr>
          <p:nvPr/>
        </p:nvSpPr>
        <p:spPr bwMode="auto">
          <a:xfrm rot="19181906">
            <a:off x="5386459" y="356008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6" name="Oval 455"/>
          <p:cNvSpPr>
            <a:spLocks noChangeAspect="1"/>
          </p:cNvSpPr>
          <p:nvPr/>
        </p:nvSpPr>
        <p:spPr bwMode="auto">
          <a:xfrm rot="19181906">
            <a:off x="5289610" y="360788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7" name="Oval 456"/>
          <p:cNvSpPr>
            <a:spLocks noChangeAspect="1"/>
          </p:cNvSpPr>
          <p:nvPr/>
        </p:nvSpPr>
        <p:spPr bwMode="auto">
          <a:xfrm rot="19181906">
            <a:off x="5373286" y="365868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8" name="Oval 457"/>
          <p:cNvSpPr>
            <a:spLocks noChangeAspect="1"/>
          </p:cNvSpPr>
          <p:nvPr/>
        </p:nvSpPr>
        <p:spPr bwMode="auto">
          <a:xfrm rot="19181906">
            <a:off x="5482457" y="362541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9" name="Oval 458"/>
          <p:cNvSpPr>
            <a:spLocks noChangeAspect="1"/>
          </p:cNvSpPr>
          <p:nvPr/>
        </p:nvSpPr>
        <p:spPr bwMode="auto">
          <a:xfrm rot="19181906">
            <a:off x="5306529" y="373091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0" name="Oval 459"/>
          <p:cNvSpPr>
            <a:spLocks noChangeAspect="1"/>
          </p:cNvSpPr>
          <p:nvPr/>
        </p:nvSpPr>
        <p:spPr bwMode="auto">
          <a:xfrm rot="18150320">
            <a:off x="5333199" y="383026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1" name="Oval 460"/>
          <p:cNvSpPr>
            <a:spLocks noChangeAspect="1"/>
          </p:cNvSpPr>
          <p:nvPr/>
        </p:nvSpPr>
        <p:spPr bwMode="auto">
          <a:xfrm rot="18150320">
            <a:off x="5418346" y="376311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2" name="Oval 461"/>
          <p:cNvSpPr>
            <a:spLocks noChangeAspect="1"/>
          </p:cNvSpPr>
          <p:nvPr/>
        </p:nvSpPr>
        <p:spPr bwMode="auto">
          <a:xfrm rot="18150320">
            <a:off x="5345743" y="392579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3" name="Oval 462"/>
          <p:cNvSpPr>
            <a:spLocks noChangeAspect="1"/>
          </p:cNvSpPr>
          <p:nvPr/>
        </p:nvSpPr>
        <p:spPr bwMode="auto">
          <a:xfrm rot="18150320">
            <a:off x="5444770" y="385900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4" name="Oval 463"/>
          <p:cNvSpPr>
            <a:spLocks noChangeAspect="1"/>
          </p:cNvSpPr>
          <p:nvPr/>
        </p:nvSpPr>
        <p:spPr bwMode="auto">
          <a:xfrm rot="18150320">
            <a:off x="5458044" y="395782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5" name="Oval 464"/>
          <p:cNvSpPr>
            <a:spLocks noChangeAspect="1"/>
          </p:cNvSpPr>
          <p:nvPr/>
        </p:nvSpPr>
        <p:spPr bwMode="auto">
          <a:xfrm rot="18150320">
            <a:off x="5386402" y="403923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6" name="Oval 465"/>
          <p:cNvSpPr>
            <a:spLocks noChangeAspect="1"/>
          </p:cNvSpPr>
          <p:nvPr/>
        </p:nvSpPr>
        <p:spPr bwMode="auto">
          <a:xfrm rot="18150320">
            <a:off x="5546657" y="389851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7" name="Oval 466"/>
          <p:cNvSpPr>
            <a:spLocks noChangeAspect="1"/>
          </p:cNvSpPr>
          <p:nvPr/>
        </p:nvSpPr>
        <p:spPr bwMode="auto">
          <a:xfrm rot="18150320">
            <a:off x="5532656" y="379641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8" name="Oval 467"/>
          <p:cNvSpPr>
            <a:spLocks noChangeAspect="1"/>
          </p:cNvSpPr>
          <p:nvPr/>
        </p:nvSpPr>
        <p:spPr bwMode="auto">
          <a:xfrm rot="18150320">
            <a:off x="5646535" y="393674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9" name="Oval 468"/>
          <p:cNvSpPr>
            <a:spLocks noChangeAspect="1"/>
          </p:cNvSpPr>
          <p:nvPr/>
        </p:nvSpPr>
        <p:spPr bwMode="auto">
          <a:xfrm rot="18150320">
            <a:off x="5552076" y="400079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0" name="Oval 469"/>
          <p:cNvSpPr>
            <a:spLocks noChangeAspect="1"/>
          </p:cNvSpPr>
          <p:nvPr/>
        </p:nvSpPr>
        <p:spPr bwMode="auto">
          <a:xfrm rot="18150320">
            <a:off x="5473682" y="407508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1" name="Oval 470"/>
          <p:cNvSpPr>
            <a:spLocks noChangeAspect="1"/>
          </p:cNvSpPr>
          <p:nvPr/>
        </p:nvSpPr>
        <p:spPr bwMode="auto">
          <a:xfrm rot="18150320">
            <a:off x="5568636" y="409888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2" name="Oval 471"/>
          <p:cNvSpPr>
            <a:spLocks noChangeAspect="1"/>
          </p:cNvSpPr>
          <p:nvPr/>
        </p:nvSpPr>
        <p:spPr bwMode="auto">
          <a:xfrm rot="18150320">
            <a:off x="5663096" y="403483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3" name="Oval 472"/>
          <p:cNvSpPr>
            <a:spLocks noChangeAspect="1"/>
          </p:cNvSpPr>
          <p:nvPr/>
        </p:nvSpPr>
        <p:spPr bwMode="auto">
          <a:xfrm rot="18150320">
            <a:off x="5526212" y="418761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4" name="Oval 473"/>
          <p:cNvSpPr>
            <a:spLocks noChangeAspect="1"/>
          </p:cNvSpPr>
          <p:nvPr/>
        </p:nvSpPr>
        <p:spPr bwMode="auto">
          <a:xfrm rot="676332">
            <a:off x="5626090" y="239435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5" name="Oval 474"/>
          <p:cNvSpPr>
            <a:spLocks noChangeAspect="1"/>
          </p:cNvSpPr>
          <p:nvPr/>
        </p:nvSpPr>
        <p:spPr bwMode="auto">
          <a:xfrm rot="676332">
            <a:off x="5719526" y="244939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6" name="Oval 475"/>
          <p:cNvSpPr>
            <a:spLocks noChangeAspect="1"/>
          </p:cNvSpPr>
          <p:nvPr/>
        </p:nvSpPr>
        <p:spPr bwMode="auto">
          <a:xfrm rot="676332">
            <a:off x="5541593" y="244063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7" name="Oval 476"/>
          <p:cNvSpPr>
            <a:spLocks noChangeAspect="1"/>
          </p:cNvSpPr>
          <p:nvPr/>
        </p:nvSpPr>
        <p:spPr bwMode="auto">
          <a:xfrm rot="676332">
            <a:off x="5639708" y="250875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8" name="Oval 477"/>
          <p:cNvSpPr>
            <a:spLocks noChangeAspect="1"/>
          </p:cNvSpPr>
          <p:nvPr/>
        </p:nvSpPr>
        <p:spPr bwMode="auto">
          <a:xfrm rot="676332">
            <a:off x="5552410" y="255691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9" name="Oval 478"/>
          <p:cNvSpPr>
            <a:spLocks noChangeAspect="1"/>
          </p:cNvSpPr>
          <p:nvPr/>
        </p:nvSpPr>
        <p:spPr bwMode="auto">
          <a:xfrm rot="676332">
            <a:off x="5450579" y="251962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0" name="Oval 479"/>
          <p:cNvSpPr>
            <a:spLocks noChangeAspect="1"/>
          </p:cNvSpPr>
          <p:nvPr/>
        </p:nvSpPr>
        <p:spPr bwMode="auto">
          <a:xfrm rot="676332">
            <a:off x="5639779" y="261803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1" name="Oval 480"/>
          <p:cNvSpPr>
            <a:spLocks noChangeAspect="1"/>
          </p:cNvSpPr>
          <p:nvPr/>
        </p:nvSpPr>
        <p:spPr bwMode="auto">
          <a:xfrm rot="676332">
            <a:off x="5729880" y="256800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2" name="Oval 481"/>
          <p:cNvSpPr>
            <a:spLocks noChangeAspect="1"/>
          </p:cNvSpPr>
          <p:nvPr/>
        </p:nvSpPr>
        <p:spPr bwMode="auto">
          <a:xfrm rot="676332">
            <a:off x="5640318" y="272497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3" name="Oval 482"/>
          <p:cNvSpPr>
            <a:spLocks noChangeAspect="1"/>
          </p:cNvSpPr>
          <p:nvPr/>
        </p:nvSpPr>
        <p:spPr bwMode="auto">
          <a:xfrm rot="676332">
            <a:off x="5546407" y="266012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4" name="Oval 483"/>
          <p:cNvSpPr>
            <a:spLocks noChangeAspect="1"/>
          </p:cNvSpPr>
          <p:nvPr/>
        </p:nvSpPr>
        <p:spPr bwMode="auto">
          <a:xfrm rot="676332">
            <a:off x="5448774" y="261395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5" name="Oval 484"/>
          <p:cNvSpPr>
            <a:spLocks noChangeAspect="1"/>
          </p:cNvSpPr>
          <p:nvPr/>
        </p:nvSpPr>
        <p:spPr bwMode="auto">
          <a:xfrm rot="676332">
            <a:off x="5460980" y="271108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6" name="Oval 485"/>
          <p:cNvSpPr>
            <a:spLocks noChangeAspect="1"/>
          </p:cNvSpPr>
          <p:nvPr/>
        </p:nvSpPr>
        <p:spPr bwMode="auto">
          <a:xfrm rot="676332">
            <a:off x="5554890" y="277593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7" name="Oval 486"/>
          <p:cNvSpPr>
            <a:spLocks noChangeAspect="1"/>
          </p:cNvSpPr>
          <p:nvPr/>
        </p:nvSpPr>
        <p:spPr bwMode="auto">
          <a:xfrm rot="676332">
            <a:off x="5362905" y="270367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8" name="Oval 487"/>
          <p:cNvSpPr>
            <a:spLocks noChangeAspect="1"/>
          </p:cNvSpPr>
          <p:nvPr/>
        </p:nvSpPr>
        <p:spPr bwMode="auto">
          <a:xfrm rot="1741964">
            <a:off x="6026815" y="208723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9" name="Oval 488"/>
          <p:cNvSpPr>
            <a:spLocks noChangeAspect="1"/>
          </p:cNvSpPr>
          <p:nvPr/>
        </p:nvSpPr>
        <p:spPr bwMode="auto">
          <a:xfrm rot="1741964">
            <a:off x="6099007" y="216815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0" name="Oval 489"/>
          <p:cNvSpPr>
            <a:spLocks noChangeAspect="1"/>
          </p:cNvSpPr>
          <p:nvPr/>
        </p:nvSpPr>
        <p:spPr bwMode="auto">
          <a:xfrm rot="1741964">
            <a:off x="5932226" y="210554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1" name="Oval 490"/>
          <p:cNvSpPr>
            <a:spLocks noChangeAspect="1"/>
          </p:cNvSpPr>
          <p:nvPr/>
        </p:nvSpPr>
        <p:spPr bwMode="auto">
          <a:xfrm rot="1741964">
            <a:off x="6004886" y="220034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2" name="Oval 491"/>
          <p:cNvSpPr>
            <a:spLocks noChangeAspect="1"/>
          </p:cNvSpPr>
          <p:nvPr/>
        </p:nvSpPr>
        <p:spPr bwMode="auto">
          <a:xfrm rot="1741964">
            <a:off x="5907058" y="221957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3" name="Oval 492"/>
          <p:cNvSpPr>
            <a:spLocks noChangeAspect="1"/>
          </p:cNvSpPr>
          <p:nvPr/>
        </p:nvSpPr>
        <p:spPr bwMode="auto">
          <a:xfrm rot="1741964">
            <a:off x="5821456" y="215299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4" name="Oval 493"/>
          <p:cNvSpPr>
            <a:spLocks noChangeAspect="1"/>
          </p:cNvSpPr>
          <p:nvPr/>
        </p:nvSpPr>
        <p:spPr bwMode="auto">
          <a:xfrm rot="1741964">
            <a:off x="5971619" y="230443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5" name="Oval 494"/>
          <p:cNvSpPr>
            <a:spLocks noChangeAspect="1"/>
          </p:cNvSpPr>
          <p:nvPr/>
        </p:nvSpPr>
        <p:spPr bwMode="auto">
          <a:xfrm rot="1741964">
            <a:off x="6072686" y="228427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6" name="Oval 495"/>
          <p:cNvSpPr>
            <a:spLocks noChangeAspect="1"/>
          </p:cNvSpPr>
          <p:nvPr/>
        </p:nvSpPr>
        <p:spPr bwMode="auto">
          <a:xfrm rot="1741964">
            <a:off x="5939510" y="240644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7" name="Oval 496"/>
          <p:cNvSpPr>
            <a:spLocks noChangeAspect="1"/>
          </p:cNvSpPr>
          <p:nvPr/>
        </p:nvSpPr>
        <p:spPr bwMode="auto">
          <a:xfrm rot="1741964">
            <a:off x="5869858" y="231603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8" name="Oval 497"/>
          <p:cNvSpPr>
            <a:spLocks noChangeAspect="1"/>
          </p:cNvSpPr>
          <p:nvPr/>
        </p:nvSpPr>
        <p:spPr bwMode="auto">
          <a:xfrm rot="1741964">
            <a:off x="5790960" y="224228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9" name="Oval 498"/>
          <p:cNvSpPr>
            <a:spLocks noChangeAspect="1"/>
          </p:cNvSpPr>
          <p:nvPr/>
        </p:nvSpPr>
        <p:spPr bwMode="auto">
          <a:xfrm rot="1741964">
            <a:off x="5772957" y="233851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0" name="Oval 499"/>
          <p:cNvSpPr>
            <a:spLocks noChangeAspect="1"/>
          </p:cNvSpPr>
          <p:nvPr/>
        </p:nvSpPr>
        <p:spPr bwMode="auto">
          <a:xfrm rot="1741964">
            <a:off x="5842609" y="242891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1" name="Oval 500"/>
          <p:cNvSpPr>
            <a:spLocks noChangeAspect="1"/>
          </p:cNvSpPr>
          <p:nvPr/>
        </p:nvSpPr>
        <p:spPr bwMode="auto">
          <a:xfrm rot="1741964">
            <a:off x="5681816" y="230153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2" name="Oval 501"/>
          <p:cNvSpPr>
            <a:spLocks noChangeAspect="1"/>
          </p:cNvSpPr>
          <p:nvPr/>
        </p:nvSpPr>
        <p:spPr bwMode="auto">
          <a:xfrm rot="3208616">
            <a:off x="6540930" y="193862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3" name="Oval 502"/>
          <p:cNvSpPr>
            <a:spLocks noChangeAspect="1"/>
          </p:cNvSpPr>
          <p:nvPr/>
        </p:nvSpPr>
        <p:spPr bwMode="auto">
          <a:xfrm rot="3208616">
            <a:off x="6573164" y="204216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4" name="Oval 503"/>
          <p:cNvSpPr>
            <a:spLocks noChangeAspect="1"/>
          </p:cNvSpPr>
          <p:nvPr/>
        </p:nvSpPr>
        <p:spPr bwMode="auto">
          <a:xfrm rot="3208616">
            <a:off x="6447243" y="191615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5" name="Oval 504"/>
          <p:cNvSpPr>
            <a:spLocks noChangeAspect="1"/>
          </p:cNvSpPr>
          <p:nvPr/>
        </p:nvSpPr>
        <p:spPr bwMode="auto">
          <a:xfrm rot="3208616">
            <a:off x="6474162" y="203252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6" name="Oval 505"/>
          <p:cNvSpPr>
            <a:spLocks noChangeAspect="1"/>
          </p:cNvSpPr>
          <p:nvPr/>
        </p:nvSpPr>
        <p:spPr bwMode="auto">
          <a:xfrm rot="3208616">
            <a:off x="6377144" y="200954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7" name="Oval 506"/>
          <p:cNvSpPr>
            <a:spLocks noChangeAspect="1"/>
          </p:cNvSpPr>
          <p:nvPr/>
        </p:nvSpPr>
        <p:spPr bwMode="auto">
          <a:xfrm rot="3208616">
            <a:off x="6326765" y="191351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8" name="Oval 507"/>
          <p:cNvSpPr>
            <a:spLocks noChangeAspect="1"/>
          </p:cNvSpPr>
          <p:nvPr/>
        </p:nvSpPr>
        <p:spPr bwMode="auto">
          <a:xfrm rot="3208616">
            <a:off x="6400803" y="211351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9" name="Oval 508"/>
          <p:cNvSpPr>
            <a:spLocks noChangeAspect="1"/>
          </p:cNvSpPr>
          <p:nvPr/>
        </p:nvSpPr>
        <p:spPr bwMode="auto">
          <a:xfrm rot="3208616">
            <a:off x="6501153" y="213698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0" name="Oval 509"/>
          <p:cNvSpPr>
            <a:spLocks noChangeAspect="1"/>
          </p:cNvSpPr>
          <p:nvPr/>
        </p:nvSpPr>
        <p:spPr bwMode="auto">
          <a:xfrm rot="3208616">
            <a:off x="6329359" y="219309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1" name="Oval 510"/>
          <p:cNvSpPr>
            <a:spLocks noChangeAspect="1"/>
          </p:cNvSpPr>
          <p:nvPr/>
        </p:nvSpPr>
        <p:spPr bwMode="auto">
          <a:xfrm rot="3208616">
            <a:off x="6303361" y="208197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2" name="Oval 511"/>
          <p:cNvSpPr>
            <a:spLocks noChangeAspect="1"/>
          </p:cNvSpPr>
          <p:nvPr/>
        </p:nvSpPr>
        <p:spPr bwMode="auto">
          <a:xfrm rot="3208616">
            <a:off x="6262054" y="198218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3" name="Oval 512"/>
          <p:cNvSpPr>
            <a:spLocks noChangeAspect="1"/>
          </p:cNvSpPr>
          <p:nvPr/>
        </p:nvSpPr>
        <p:spPr bwMode="auto">
          <a:xfrm rot="3208616">
            <a:off x="6205847" y="206233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4" name="Oval 513"/>
          <p:cNvSpPr>
            <a:spLocks noChangeAspect="1"/>
          </p:cNvSpPr>
          <p:nvPr/>
        </p:nvSpPr>
        <p:spPr bwMode="auto">
          <a:xfrm rot="3208616">
            <a:off x="6231845" y="217345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5" name="Oval 514"/>
          <p:cNvSpPr>
            <a:spLocks noChangeAspect="1"/>
          </p:cNvSpPr>
          <p:nvPr/>
        </p:nvSpPr>
        <p:spPr bwMode="auto">
          <a:xfrm rot="3208616">
            <a:off x="6138175" y="199095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6" name="Oval 515"/>
          <p:cNvSpPr>
            <a:spLocks noChangeAspect="1"/>
          </p:cNvSpPr>
          <p:nvPr/>
        </p:nvSpPr>
        <p:spPr bwMode="auto">
          <a:xfrm rot="4637126">
            <a:off x="7058450" y="198235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7" name="Oval 516"/>
          <p:cNvSpPr>
            <a:spLocks noChangeAspect="1"/>
          </p:cNvSpPr>
          <p:nvPr/>
        </p:nvSpPr>
        <p:spPr bwMode="auto">
          <a:xfrm rot="4637126">
            <a:off x="7046143" y="209009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8" name="Oval 517"/>
          <p:cNvSpPr>
            <a:spLocks noChangeAspect="1"/>
          </p:cNvSpPr>
          <p:nvPr/>
        </p:nvSpPr>
        <p:spPr bwMode="auto">
          <a:xfrm rot="4637126">
            <a:off x="6981809" y="192396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9" name="Oval 518"/>
          <p:cNvSpPr>
            <a:spLocks noChangeAspect="1"/>
          </p:cNvSpPr>
          <p:nvPr/>
        </p:nvSpPr>
        <p:spPr bwMode="auto">
          <a:xfrm rot="4637126">
            <a:off x="6959461" y="204130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0" name="Oval 519"/>
          <p:cNvSpPr>
            <a:spLocks noChangeAspect="1"/>
          </p:cNvSpPr>
          <p:nvPr/>
        </p:nvSpPr>
        <p:spPr bwMode="auto">
          <a:xfrm rot="4637126">
            <a:off x="6877591" y="198112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1" name="Oval 520"/>
          <p:cNvSpPr>
            <a:spLocks noChangeAspect="1"/>
          </p:cNvSpPr>
          <p:nvPr/>
        </p:nvSpPr>
        <p:spPr bwMode="auto">
          <a:xfrm rot="4637126">
            <a:off x="6872648" y="187292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2" name="Oval 521"/>
          <p:cNvSpPr>
            <a:spLocks noChangeAspect="1"/>
          </p:cNvSpPr>
          <p:nvPr/>
        </p:nvSpPr>
        <p:spPr bwMode="auto">
          <a:xfrm rot="4637126">
            <a:off x="6859648" y="208579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3" name="Oval 522"/>
          <p:cNvSpPr>
            <a:spLocks noChangeAspect="1"/>
          </p:cNvSpPr>
          <p:nvPr/>
        </p:nvSpPr>
        <p:spPr bwMode="auto">
          <a:xfrm rot="4637126">
            <a:off x="6941984" y="214777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4" name="Oval 523"/>
          <p:cNvSpPr>
            <a:spLocks noChangeAspect="1"/>
          </p:cNvSpPr>
          <p:nvPr/>
        </p:nvSpPr>
        <p:spPr bwMode="auto">
          <a:xfrm rot="4637126">
            <a:off x="6762159" y="212975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5" name="Oval 524"/>
          <p:cNvSpPr>
            <a:spLocks noChangeAspect="1"/>
          </p:cNvSpPr>
          <p:nvPr/>
        </p:nvSpPr>
        <p:spPr bwMode="auto">
          <a:xfrm rot="4637126">
            <a:off x="6783233" y="201759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6" name="Oval 525"/>
          <p:cNvSpPr>
            <a:spLocks noChangeAspect="1"/>
          </p:cNvSpPr>
          <p:nvPr/>
        </p:nvSpPr>
        <p:spPr bwMode="auto">
          <a:xfrm rot="4637126">
            <a:off x="6785724" y="190962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7" name="Oval 526"/>
          <p:cNvSpPr>
            <a:spLocks noChangeAspect="1"/>
          </p:cNvSpPr>
          <p:nvPr/>
        </p:nvSpPr>
        <p:spPr bwMode="auto">
          <a:xfrm rot="4637126">
            <a:off x="6701946" y="196026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8" name="Oval 527"/>
          <p:cNvSpPr>
            <a:spLocks noChangeAspect="1"/>
          </p:cNvSpPr>
          <p:nvPr/>
        </p:nvSpPr>
        <p:spPr bwMode="auto">
          <a:xfrm rot="4637126">
            <a:off x="6680872" y="207242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9" name="Oval 528"/>
          <p:cNvSpPr>
            <a:spLocks noChangeAspect="1"/>
          </p:cNvSpPr>
          <p:nvPr/>
        </p:nvSpPr>
        <p:spPr bwMode="auto">
          <a:xfrm rot="4637126">
            <a:off x="6668844" y="186764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0" name="Oval 529"/>
          <p:cNvSpPr>
            <a:spLocks noChangeAspect="1"/>
          </p:cNvSpPr>
          <p:nvPr/>
        </p:nvSpPr>
        <p:spPr bwMode="auto">
          <a:xfrm rot="5708105">
            <a:off x="7504176" y="221266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1" name="Oval 530"/>
          <p:cNvSpPr>
            <a:spLocks noChangeAspect="1"/>
          </p:cNvSpPr>
          <p:nvPr/>
        </p:nvSpPr>
        <p:spPr bwMode="auto">
          <a:xfrm rot="5708105">
            <a:off x="7459436" y="231144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2" name="Oval 531"/>
          <p:cNvSpPr>
            <a:spLocks noChangeAspect="1"/>
          </p:cNvSpPr>
          <p:nvPr/>
        </p:nvSpPr>
        <p:spPr bwMode="auto">
          <a:xfrm rot="5708105">
            <a:off x="7449120" y="213359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3" name="Oval 532"/>
          <p:cNvSpPr>
            <a:spLocks noChangeAspect="1"/>
          </p:cNvSpPr>
          <p:nvPr/>
        </p:nvSpPr>
        <p:spPr bwMode="auto">
          <a:xfrm rot="5708105">
            <a:off x="7391882" y="223843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4" name="Oval 533"/>
          <p:cNvSpPr>
            <a:spLocks noChangeAspect="1"/>
          </p:cNvSpPr>
          <p:nvPr/>
        </p:nvSpPr>
        <p:spPr bwMode="auto">
          <a:xfrm rot="5708105">
            <a:off x="7334666" y="215678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5" name="Oval 534"/>
          <p:cNvSpPr>
            <a:spLocks noChangeAspect="1"/>
          </p:cNvSpPr>
          <p:nvPr/>
        </p:nvSpPr>
        <p:spPr bwMode="auto">
          <a:xfrm rot="5708105">
            <a:off x="7360859" y="205154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6" name="Oval 535"/>
          <p:cNvSpPr>
            <a:spLocks noChangeAspect="1"/>
          </p:cNvSpPr>
          <p:nvPr/>
        </p:nvSpPr>
        <p:spPr bwMode="auto">
          <a:xfrm rot="5708105">
            <a:off x="7283237" y="225018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7" name="Oval 536"/>
          <p:cNvSpPr>
            <a:spLocks noChangeAspect="1"/>
          </p:cNvSpPr>
          <p:nvPr/>
        </p:nvSpPr>
        <p:spPr bwMode="auto">
          <a:xfrm rot="5708105">
            <a:off x="7342611" y="233442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8" name="Oval 537"/>
          <p:cNvSpPr>
            <a:spLocks noChangeAspect="1"/>
          </p:cNvSpPr>
          <p:nvPr/>
        </p:nvSpPr>
        <p:spPr bwMode="auto">
          <a:xfrm rot="5708105">
            <a:off x="7176964" y="226215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9" name="Oval 538"/>
          <p:cNvSpPr>
            <a:spLocks noChangeAspect="1"/>
          </p:cNvSpPr>
          <p:nvPr/>
        </p:nvSpPr>
        <p:spPr bwMode="auto">
          <a:xfrm rot="5708105">
            <a:off x="7231404" y="216185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0" name="Oval 539"/>
          <p:cNvSpPr>
            <a:spLocks noChangeAspect="1"/>
          </p:cNvSpPr>
          <p:nvPr/>
        </p:nvSpPr>
        <p:spPr bwMode="auto">
          <a:xfrm rot="5708105">
            <a:off x="7266870" y="205984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1" name="Oval 540"/>
          <p:cNvSpPr>
            <a:spLocks noChangeAspect="1"/>
          </p:cNvSpPr>
          <p:nvPr/>
        </p:nvSpPr>
        <p:spPr bwMode="auto">
          <a:xfrm rot="5708105">
            <a:off x="7171604" y="208235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2" name="Oval 541"/>
          <p:cNvSpPr>
            <a:spLocks noChangeAspect="1"/>
          </p:cNvSpPr>
          <p:nvPr/>
        </p:nvSpPr>
        <p:spPr bwMode="auto">
          <a:xfrm rot="5708105">
            <a:off x="7117164" y="218266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3" name="Oval 542"/>
          <p:cNvSpPr>
            <a:spLocks noChangeAspect="1"/>
          </p:cNvSpPr>
          <p:nvPr/>
        </p:nvSpPr>
        <p:spPr bwMode="auto">
          <a:xfrm rot="5708105">
            <a:off x="7168484" y="198405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4" name="Oval 543"/>
          <p:cNvSpPr>
            <a:spLocks noChangeAspect="1"/>
          </p:cNvSpPr>
          <p:nvPr/>
        </p:nvSpPr>
        <p:spPr bwMode="auto">
          <a:xfrm rot="7278287">
            <a:off x="7852046" y="259985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5" name="Oval 544"/>
          <p:cNvSpPr>
            <a:spLocks noChangeAspect="1"/>
          </p:cNvSpPr>
          <p:nvPr/>
        </p:nvSpPr>
        <p:spPr bwMode="auto">
          <a:xfrm rot="7278287">
            <a:off x="7768324" y="266878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6" name="Oval 545"/>
          <p:cNvSpPr>
            <a:spLocks noChangeAspect="1"/>
          </p:cNvSpPr>
          <p:nvPr/>
        </p:nvSpPr>
        <p:spPr bwMode="auto">
          <a:xfrm rot="7278287">
            <a:off x="7837503" y="250461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7" name="Oval 546"/>
          <p:cNvSpPr>
            <a:spLocks noChangeAspect="1"/>
          </p:cNvSpPr>
          <p:nvPr/>
        </p:nvSpPr>
        <p:spPr bwMode="auto">
          <a:xfrm rot="7278287">
            <a:off x="7739897" y="257346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8" name="Oval 547"/>
          <p:cNvSpPr>
            <a:spLocks noChangeAspect="1"/>
          </p:cNvSpPr>
          <p:nvPr/>
        </p:nvSpPr>
        <p:spPr bwMode="auto">
          <a:xfrm rot="7278287">
            <a:off x="7724556" y="247494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9" name="Oval 548"/>
          <p:cNvSpPr>
            <a:spLocks noChangeAspect="1"/>
          </p:cNvSpPr>
          <p:nvPr/>
        </p:nvSpPr>
        <p:spPr bwMode="auto">
          <a:xfrm rot="7278287">
            <a:off x="7794476" y="239205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0" name="Oval 549"/>
          <p:cNvSpPr>
            <a:spLocks noChangeAspect="1"/>
          </p:cNvSpPr>
          <p:nvPr/>
        </p:nvSpPr>
        <p:spPr bwMode="auto">
          <a:xfrm rot="7278287">
            <a:off x="7637205" y="253609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1" name="Oval 550"/>
          <p:cNvSpPr>
            <a:spLocks noChangeAspect="1"/>
          </p:cNvSpPr>
          <p:nvPr/>
        </p:nvSpPr>
        <p:spPr bwMode="auto">
          <a:xfrm rot="7278287">
            <a:off x="7653342" y="263787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2" name="Oval 551"/>
          <p:cNvSpPr>
            <a:spLocks noChangeAspect="1"/>
          </p:cNvSpPr>
          <p:nvPr/>
        </p:nvSpPr>
        <p:spPr bwMode="auto">
          <a:xfrm rot="7278287">
            <a:off x="7536548" y="249996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3" name="Oval 552"/>
          <p:cNvSpPr>
            <a:spLocks noChangeAspect="1"/>
          </p:cNvSpPr>
          <p:nvPr/>
        </p:nvSpPr>
        <p:spPr bwMode="auto">
          <a:xfrm rot="7278287">
            <a:off x="7629644" y="243395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4" name="Oval 553"/>
          <p:cNvSpPr>
            <a:spLocks noChangeAspect="1"/>
          </p:cNvSpPr>
          <p:nvPr/>
        </p:nvSpPr>
        <p:spPr bwMode="auto">
          <a:xfrm rot="7278287">
            <a:off x="7706465" y="235804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5" name="Oval 554"/>
          <p:cNvSpPr>
            <a:spLocks noChangeAspect="1"/>
          </p:cNvSpPr>
          <p:nvPr/>
        </p:nvSpPr>
        <p:spPr bwMode="auto">
          <a:xfrm rot="7278287">
            <a:off x="7611032" y="233623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6" name="Oval 555"/>
          <p:cNvSpPr>
            <a:spLocks noChangeAspect="1"/>
          </p:cNvSpPr>
          <p:nvPr/>
        </p:nvSpPr>
        <p:spPr bwMode="auto">
          <a:xfrm rot="7278287">
            <a:off x="7517935" y="240224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7" name="Oval 556"/>
          <p:cNvSpPr>
            <a:spLocks noChangeAspect="1"/>
          </p:cNvSpPr>
          <p:nvPr/>
        </p:nvSpPr>
        <p:spPr bwMode="auto">
          <a:xfrm rot="7278287">
            <a:off x="7651588" y="224663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8" name="Oval 557"/>
          <p:cNvSpPr>
            <a:spLocks noChangeAspect="1"/>
          </p:cNvSpPr>
          <p:nvPr/>
        </p:nvSpPr>
        <p:spPr bwMode="auto">
          <a:xfrm rot="8076596">
            <a:off x="8067116" y="303928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9" name="Oval 558"/>
          <p:cNvSpPr>
            <a:spLocks noChangeAspect="1"/>
          </p:cNvSpPr>
          <p:nvPr/>
        </p:nvSpPr>
        <p:spPr bwMode="auto">
          <a:xfrm rot="8076596">
            <a:off x="7969779" y="308709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0" name="Oval 559"/>
          <p:cNvSpPr>
            <a:spLocks noChangeAspect="1"/>
          </p:cNvSpPr>
          <p:nvPr/>
        </p:nvSpPr>
        <p:spPr bwMode="auto">
          <a:xfrm rot="8076596">
            <a:off x="8074882" y="294325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1" name="Oval 560"/>
          <p:cNvSpPr>
            <a:spLocks noChangeAspect="1"/>
          </p:cNvSpPr>
          <p:nvPr/>
        </p:nvSpPr>
        <p:spPr bwMode="auto">
          <a:xfrm rot="8076596">
            <a:off x="7964052" y="298778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2" name="Oval 561"/>
          <p:cNvSpPr>
            <a:spLocks noChangeAspect="1"/>
          </p:cNvSpPr>
          <p:nvPr/>
        </p:nvSpPr>
        <p:spPr bwMode="auto">
          <a:xfrm rot="8076596">
            <a:off x="7971795" y="288838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3" name="Oval 562"/>
          <p:cNvSpPr>
            <a:spLocks noChangeAspect="1"/>
          </p:cNvSpPr>
          <p:nvPr/>
        </p:nvSpPr>
        <p:spPr bwMode="auto">
          <a:xfrm rot="8076596">
            <a:off x="8058915" y="282380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4" name="Oval 563"/>
          <p:cNvSpPr>
            <a:spLocks noChangeAspect="1"/>
          </p:cNvSpPr>
          <p:nvPr/>
        </p:nvSpPr>
        <p:spPr bwMode="auto">
          <a:xfrm rot="8076596">
            <a:off x="7872716" y="292778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5" name="Oval 564"/>
          <p:cNvSpPr>
            <a:spLocks noChangeAspect="1"/>
          </p:cNvSpPr>
          <p:nvPr/>
        </p:nvSpPr>
        <p:spPr bwMode="auto">
          <a:xfrm rot="8076596">
            <a:off x="7864995" y="303055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6" name="Oval 565"/>
          <p:cNvSpPr>
            <a:spLocks noChangeAspect="1"/>
          </p:cNvSpPr>
          <p:nvPr/>
        </p:nvSpPr>
        <p:spPr bwMode="auto">
          <a:xfrm rot="8076596">
            <a:off x="7783075" y="286946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7" name="Oval 566"/>
          <p:cNvSpPr>
            <a:spLocks noChangeAspect="1"/>
          </p:cNvSpPr>
          <p:nvPr/>
        </p:nvSpPr>
        <p:spPr bwMode="auto">
          <a:xfrm rot="8076596">
            <a:off x="7888865" y="282664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8" name="Oval 567"/>
          <p:cNvSpPr>
            <a:spLocks noChangeAspect="1"/>
          </p:cNvSpPr>
          <p:nvPr/>
        </p:nvSpPr>
        <p:spPr bwMode="auto">
          <a:xfrm rot="8076596">
            <a:off x="7981094" y="277045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9" name="Oval 568"/>
          <p:cNvSpPr>
            <a:spLocks noChangeAspect="1"/>
          </p:cNvSpPr>
          <p:nvPr/>
        </p:nvSpPr>
        <p:spPr bwMode="auto">
          <a:xfrm rot="8076596">
            <a:off x="7893241" y="272727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0" name="Oval 569"/>
          <p:cNvSpPr>
            <a:spLocks noChangeAspect="1"/>
          </p:cNvSpPr>
          <p:nvPr/>
        </p:nvSpPr>
        <p:spPr bwMode="auto">
          <a:xfrm rot="8076596">
            <a:off x="7787450" y="277008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1" name="Oval 570"/>
          <p:cNvSpPr>
            <a:spLocks noChangeAspect="1"/>
          </p:cNvSpPr>
          <p:nvPr/>
        </p:nvSpPr>
        <p:spPr bwMode="auto">
          <a:xfrm rot="8076596">
            <a:off x="7953329" y="264940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2" name="Oval 571"/>
          <p:cNvSpPr>
            <a:spLocks noChangeAspect="1"/>
          </p:cNvSpPr>
          <p:nvPr/>
        </p:nvSpPr>
        <p:spPr bwMode="auto">
          <a:xfrm rot="8076596">
            <a:off x="8054539" y="312589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3" name="Oval 572"/>
          <p:cNvSpPr>
            <a:spLocks noChangeAspect="1"/>
          </p:cNvSpPr>
          <p:nvPr/>
        </p:nvSpPr>
        <p:spPr bwMode="auto">
          <a:xfrm rot="9841894">
            <a:off x="8032985" y="360074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4" name="Oval 573"/>
          <p:cNvSpPr>
            <a:spLocks noChangeAspect="1"/>
          </p:cNvSpPr>
          <p:nvPr/>
        </p:nvSpPr>
        <p:spPr bwMode="auto">
          <a:xfrm rot="9841894">
            <a:off x="7924717" y="359457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5" name="Oval 574"/>
          <p:cNvSpPr>
            <a:spLocks noChangeAspect="1"/>
          </p:cNvSpPr>
          <p:nvPr/>
        </p:nvSpPr>
        <p:spPr bwMode="auto">
          <a:xfrm rot="9841894">
            <a:off x="8086923" y="352091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6" name="Oval 575"/>
          <p:cNvSpPr>
            <a:spLocks noChangeAspect="1"/>
          </p:cNvSpPr>
          <p:nvPr/>
        </p:nvSpPr>
        <p:spPr bwMode="auto">
          <a:xfrm rot="9841894">
            <a:off x="7968511" y="350526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7" name="Oval 576"/>
          <p:cNvSpPr>
            <a:spLocks noChangeAspect="1"/>
          </p:cNvSpPr>
          <p:nvPr/>
        </p:nvSpPr>
        <p:spPr bwMode="auto">
          <a:xfrm rot="9841894">
            <a:off x="8024083" y="342248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8" name="Oval 577"/>
          <p:cNvSpPr>
            <a:spLocks noChangeAspect="1"/>
          </p:cNvSpPr>
          <p:nvPr/>
        </p:nvSpPr>
        <p:spPr bwMode="auto">
          <a:xfrm rot="9841894">
            <a:off x="8131691" y="340903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9" name="Oval 578"/>
          <p:cNvSpPr>
            <a:spLocks noChangeAspect="1"/>
          </p:cNvSpPr>
          <p:nvPr/>
        </p:nvSpPr>
        <p:spPr bwMode="auto">
          <a:xfrm rot="9841894">
            <a:off x="7918427" y="340813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0" name="Oval 579"/>
          <p:cNvSpPr>
            <a:spLocks noChangeAspect="1"/>
          </p:cNvSpPr>
          <p:nvPr/>
        </p:nvSpPr>
        <p:spPr bwMode="auto">
          <a:xfrm rot="9841894">
            <a:off x="7861219" y="349385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1" name="Oval 580"/>
          <p:cNvSpPr>
            <a:spLocks noChangeAspect="1"/>
          </p:cNvSpPr>
          <p:nvPr/>
        </p:nvSpPr>
        <p:spPr bwMode="auto">
          <a:xfrm rot="9841894">
            <a:off x="7868998" y="331329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2" name="Oval 581"/>
          <p:cNvSpPr>
            <a:spLocks noChangeAspect="1"/>
          </p:cNvSpPr>
          <p:nvPr/>
        </p:nvSpPr>
        <p:spPr bwMode="auto">
          <a:xfrm rot="9841894">
            <a:off x="7982177" y="332797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3" name="Oval 582"/>
          <p:cNvSpPr>
            <a:spLocks noChangeAspect="1"/>
          </p:cNvSpPr>
          <p:nvPr/>
        </p:nvSpPr>
        <p:spPr bwMode="auto">
          <a:xfrm rot="9841894">
            <a:off x="8090115" y="332433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4" name="Oval 583"/>
          <p:cNvSpPr>
            <a:spLocks noChangeAspect="1"/>
          </p:cNvSpPr>
          <p:nvPr/>
        </p:nvSpPr>
        <p:spPr bwMode="auto">
          <a:xfrm rot="9841894">
            <a:off x="8034805" y="324356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5" name="Oval 584"/>
          <p:cNvSpPr>
            <a:spLocks noChangeAspect="1"/>
          </p:cNvSpPr>
          <p:nvPr/>
        </p:nvSpPr>
        <p:spPr bwMode="auto">
          <a:xfrm rot="9841894">
            <a:off x="7921626" y="322888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6" name="Oval 585"/>
          <p:cNvSpPr>
            <a:spLocks noChangeAspect="1"/>
          </p:cNvSpPr>
          <p:nvPr/>
        </p:nvSpPr>
        <p:spPr bwMode="auto">
          <a:xfrm rot="9841894">
            <a:off x="8125393" y="320525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7" name="Oval 586"/>
          <p:cNvSpPr>
            <a:spLocks noChangeAspect="1"/>
          </p:cNvSpPr>
          <p:nvPr/>
        </p:nvSpPr>
        <p:spPr bwMode="auto">
          <a:xfrm rot="11016957">
            <a:off x="7858315" y="407810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8" name="Oval 587"/>
          <p:cNvSpPr>
            <a:spLocks noChangeAspect="1"/>
          </p:cNvSpPr>
          <p:nvPr/>
        </p:nvSpPr>
        <p:spPr bwMode="auto">
          <a:xfrm rot="11016957">
            <a:off x="7758378" y="403599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9" name="Oval 588"/>
          <p:cNvSpPr>
            <a:spLocks noChangeAspect="1"/>
          </p:cNvSpPr>
          <p:nvPr/>
        </p:nvSpPr>
        <p:spPr bwMode="auto">
          <a:xfrm rot="11016957">
            <a:off x="7935892" y="402096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0" name="Oval 589"/>
          <p:cNvSpPr>
            <a:spLocks noChangeAspect="1"/>
          </p:cNvSpPr>
          <p:nvPr/>
        </p:nvSpPr>
        <p:spPr bwMode="auto">
          <a:xfrm rot="11016957">
            <a:off x="7829576" y="396653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1" name="Oval 590"/>
          <p:cNvSpPr>
            <a:spLocks noChangeAspect="1"/>
          </p:cNvSpPr>
          <p:nvPr/>
        </p:nvSpPr>
        <p:spPr bwMode="auto">
          <a:xfrm rot="11016957">
            <a:off x="7909679" y="390717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2" name="Oval 591"/>
          <p:cNvSpPr>
            <a:spLocks noChangeAspect="1"/>
          </p:cNvSpPr>
          <p:nvPr/>
        </p:nvSpPr>
        <p:spPr bwMode="auto">
          <a:xfrm rot="11016957">
            <a:off x="8015572" y="393056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3" name="Oval 592"/>
          <p:cNvSpPr>
            <a:spLocks noChangeAspect="1"/>
          </p:cNvSpPr>
          <p:nvPr/>
        </p:nvSpPr>
        <p:spPr bwMode="auto">
          <a:xfrm rot="11016957">
            <a:off x="7814946" y="385823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4" name="Oval 593"/>
          <p:cNvSpPr>
            <a:spLocks noChangeAspect="1"/>
          </p:cNvSpPr>
          <p:nvPr/>
        </p:nvSpPr>
        <p:spPr bwMode="auto">
          <a:xfrm rot="11016957">
            <a:off x="7732314" y="391982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5" name="Oval 594"/>
          <p:cNvSpPr>
            <a:spLocks noChangeAspect="1"/>
          </p:cNvSpPr>
          <p:nvPr/>
        </p:nvSpPr>
        <p:spPr bwMode="auto">
          <a:xfrm rot="11016957">
            <a:off x="7800165" y="375231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6" name="Oval 595"/>
          <p:cNvSpPr>
            <a:spLocks noChangeAspect="1"/>
          </p:cNvSpPr>
          <p:nvPr/>
        </p:nvSpPr>
        <p:spPr bwMode="auto">
          <a:xfrm rot="11016957">
            <a:off x="7901878" y="380407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7" name="Oval 596"/>
          <p:cNvSpPr>
            <a:spLocks noChangeAspect="1"/>
          </p:cNvSpPr>
          <p:nvPr/>
        </p:nvSpPr>
        <p:spPr bwMode="auto">
          <a:xfrm rot="11016957">
            <a:off x="8004792" y="383682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8" name="Oval 597"/>
          <p:cNvSpPr>
            <a:spLocks noChangeAspect="1"/>
          </p:cNvSpPr>
          <p:nvPr/>
        </p:nvSpPr>
        <p:spPr bwMode="auto">
          <a:xfrm rot="11016957">
            <a:off x="7979755" y="374219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9" name="Oval 598"/>
          <p:cNvSpPr>
            <a:spLocks noChangeAspect="1"/>
          </p:cNvSpPr>
          <p:nvPr/>
        </p:nvSpPr>
        <p:spPr bwMode="auto">
          <a:xfrm rot="11016957">
            <a:off x="7878042" y="369043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0" name="Oval 599"/>
          <p:cNvSpPr>
            <a:spLocks noChangeAspect="1"/>
          </p:cNvSpPr>
          <p:nvPr/>
        </p:nvSpPr>
        <p:spPr bwMode="auto">
          <a:xfrm rot="11016957">
            <a:off x="8077942" y="373646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1" name="Oval 600"/>
          <p:cNvSpPr>
            <a:spLocks noChangeAspect="1"/>
          </p:cNvSpPr>
          <p:nvPr/>
        </p:nvSpPr>
        <p:spPr bwMode="auto">
          <a:xfrm rot="6342274">
            <a:off x="6037480" y="439383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2" name="Oval 601"/>
          <p:cNvSpPr>
            <a:spLocks noChangeAspect="1"/>
          </p:cNvSpPr>
          <p:nvPr/>
        </p:nvSpPr>
        <p:spPr bwMode="auto">
          <a:xfrm rot="6342274">
            <a:off x="5975379" y="448274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3" name="Oval 602"/>
          <p:cNvSpPr>
            <a:spLocks noChangeAspect="1"/>
          </p:cNvSpPr>
          <p:nvPr/>
        </p:nvSpPr>
        <p:spPr bwMode="auto">
          <a:xfrm rot="6342274">
            <a:off x="5997861" y="430601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4" name="Oval 603"/>
          <p:cNvSpPr>
            <a:spLocks noChangeAspect="1"/>
          </p:cNvSpPr>
          <p:nvPr/>
        </p:nvSpPr>
        <p:spPr bwMode="auto">
          <a:xfrm rot="6342274">
            <a:off x="5922364" y="439857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5" name="Oval 604"/>
          <p:cNvSpPr>
            <a:spLocks noChangeAspect="1"/>
          </p:cNvSpPr>
          <p:nvPr/>
        </p:nvSpPr>
        <p:spPr bwMode="auto">
          <a:xfrm rot="6342274">
            <a:off x="5881096" y="430781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6" name="Oval 605"/>
          <p:cNvSpPr>
            <a:spLocks noChangeAspect="1"/>
          </p:cNvSpPr>
          <p:nvPr/>
        </p:nvSpPr>
        <p:spPr bwMode="auto">
          <a:xfrm rot="6342274">
            <a:off x="5926148" y="420916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7" name="Oval 606"/>
          <p:cNvSpPr>
            <a:spLocks noChangeAspect="1"/>
          </p:cNvSpPr>
          <p:nvPr/>
        </p:nvSpPr>
        <p:spPr bwMode="auto">
          <a:xfrm rot="6342274">
            <a:off x="5813406" y="439019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8" name="Oval 607"/>
          <p:cNvSpPr>
            <a:spLocks noChangeAspect="1"/>
          </p:cNvSpPr>
          <p:nvPr/>
        </p:nvSpPr>
        <p:spPr bwMode="auto">
          <a:xfrm rot="6342274">
            <a:off x="5856322" y="448389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9" name="Oval 608"/>
          <p:cNvSpPr>
            <a:spLocks noChangeAspect="1"/>
          </p:cNvSpPr>
          <p:nvPr/>
        </p:nvSpPr>
        <p:spPr bwMode="auto">
          <a:xfrm rot="6342274">
            <a:off x="5706742" y="438247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0" name="Oval 609"/>
          <p:cNvSpPr>
            <a:spLocks noChangeAspect="1"/>
          </p:cNvSpPr>
          <p:nvPr/>
        </p:nvSpPr>
        <p:spPr bwMode="auto">
          <a:xfrm rot="6342274">
            <a:off x="5778656" y="429385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1" name="Oval 610"/>
          <p:cNvSpPr>
            <a:spLocks noChangeAspect="1"/>
          </p:cNvSpPr>
          <p:nvPr/>
        </p:nvSpPr>
        <p:spPr bwMode="auto">
          <a:xfrm rot="6342274">
            <a:off x="5832232" y="420007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2" name="Oval 611"/>
          <p:cNvSpPr>
            <a:spLocks noChangeAspect="1"/>
          </p:cNvSpPr>
          <p:nvPr/>
        </p:nvSpPr>
        <p:spPr bwMode="auto">
          <a:xfrm rot="6342274">
            <a:off x="5734452" y="420474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3" name="Oval 612"/>
          <p:cNvSpPr>
            <a:spLocks noChangeAspect="1"/>
          </p:cNvSpPr>
          <p:nvPr/>
        </p:nvSpPr>
        <p:spPr bwMode="auto">
          <a:xfrm rot="6342274">
            <a:off x="5662537" y="429336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" name="Oval 613"/>
          <p:cNvSpPr>
            <a:spLocks noChangeAspect="1"/>
          </p:cNvSpPr>
          <p:nvPr/>
        </p:nvSpPr>
        <p:spPr bwMode="auto">
          <a:xfrm rot="6342274">
            <a:off x="5749417" y="410753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5" name="Oval 614"/>
          <p:cNvSpPr>
            <a:spLocks noChangeAspect="1"/>
          </p:cNvSpPr>
          <p:nvPr/>
        </p:nvSpPr>
        <p:spPr bwMode="auto">
          <a:xfrm rot="14747552">
            <a:off x="6004310" y="465686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6" name="Oval 615"/>
          <p:cNvSpPr>
            <a:spLocks noChangeAspect="1"/>
          </p:cNvSpPr>
          <p:nvPr/>
        </p:nvSpPr>
        <p:spPr bwMode="auto">
          <a:xfrm rot="14747552">
            <a:off x="5994903" y="454882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7" name="Oval 616"/>
          <p:cNvSpPr>
            <a:spLocks noChangeAspect="1"/>
          </p:cNvSpPr>
          <p:nvPr/>
        </p:nvSpPr>
        <p:spPr bwMode="auto">
          <a:xfrm rot="14747552">
            <a:off x="6091047" y="469880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8" name="Oval 617"/>
          <p:cNvSpPr>
            <a:spLocks noChangeAspect="1"/>
          </p:cNvSpPr>
          <p:nvPr/>
        </p:nvSpPr>
        <p:spPr bwMode="auto">
          <a:xfrm rot="14747552">
            <a:off x="6089569" y="457936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9" name="Oval 618"/>
          <p:cNvSpPr>
            <a:spLocks noChangeAspect="1"/>
          </p:cNvSpPr>
          <p:nvPr/>
        </p:nvSpPr>
        <p:spPr bwMode="auto">
          <a:xfrm rot="14747552">
            <a:off x="6179455" y="462250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0" name="Oval 619"/>
          <p:cNvSpPr>
            <a:spLocks noChangeAspect="1"/>
          </p:cNvSpPr>
          <p:nvPr/>
        </p:nvSpPr>
        <p:spPr bwMode="auto">
          <a:xfrm rot="14747552">
            <a:off x="6208191" y="472707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1" name="Oval 620"/>
          <p:cNvSpPr>
            <a:spLocks noChangeAspect="1"/>
          </p:cNvSpPr>
          <p:nvPr/>
        </p:nvSpPr>
        <p:spPr bwMode="auto">
          <a:xfrm rot="14747552">
            <a:off x="6178516" y="451588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2" name="Oval 621"/>
          <p:cNvSpPr>
            <a:spLocks noChangeAspect="1"/>
          </p:cNvSpPr>
          <p:nvPr/>
        </p:nvSpPr>
        <p:spPr bwMode="auto">
          <a:xfrm rot="14747552">
            <a:off x="6085482" y="447154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3" name="Oval 622"/>
          <p:cNvSpPr>
            <a:spLocks noChangeAspect="1"/>
          </p:cNvSpPr>
          <p:nvPr/>
        </p:nvSpPr>
        <p:spPr bwMode="auto">
          <a:xfrm rot="14747552">
            <a:off x="6265290" y="445337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" name="Oval 623"/>
          <p:cNvSpPr>
            <a:spLocks noChangeAspect="1"/>
          </p:cNvSpPr>
          <p:nvPr/>
        </p:nvSpPr>
        <p:spPr bwMode="auto">
          <a:xfrm rot="14747552">
            <a:off x="6266987" y="456748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5" name="Oval 624"/>
          <p:cNvSpPr>
            <a:spLocks noChangeAspect="1"/>
          </p:cNvSpPr>
          <p:nvPr/>
        </p:nvSpPr>
        <p:spPr bwMode="auto">
          <a:xfrm rot="14747552">
            <a:off x="6286059" y="467378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6" name="Oval 625"/>
          <p:cNvSpPr>
            <a:spLocks noChangeAspect="1"/>
          </p:cNvSpPr>
          <p:nvPr/>
        </p:nvSpPr>
        <p:spPr bwMode="auto">
          <a:xfrm rot="14747552">
            <a:off x="6358067" y="460747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7" name="Oval 626"/>
          <p:cNvSpPr>
            <a:spLocks noChangeAspect="1"/>
          </p:cNvSpPr>
          <p:nvPr/>
        </p:nvSpPr>
        <p:spPr bwMode="auto">
          <a:xfrm rot="14747552">
            <a:off x="6356371" y="449336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8" name="Oval 627"/>
          <p:cNvSpPr>
            <a:spLocks noChangeAspect="1"/>
          </p:cNvSpPr>
          <p:nvPr/>
        </p:nvSpPr>
        <p:spPr bwMode="auto">
          <a:xfrm rot="14747552">
            <a:off x="6408959" y="469163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9" name="Oval 628"/>
          <p:cNvSpPr>
            <a:spLocks noChangeAspect="1"/>
          </p:cNvSpPr>
          <p:nvPr/>
        </p:nvSpPr>
        <p:spPr bwMode="auto">
          <a:xfrm rot="3850910">
            <a:off x="6895172" y="454549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0" name="Oval 629"/>
          <p:cNvSpPr>
            <a:spLocks noChangeAspect="1"/>
          </p:cNvSpPr>
          <p:nvPr/>
        </p:nvSpPr>
        <p:spPr bwMode="auto">
          <a:xfrm rot="3850910">
            <a:off x="6907612" y="465322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1" name="Oval 630"/>
          <p:cNvSpPr>
            <a:spLocks noChangeAspect="1"/>
          </p:cNvSpPr>
          <p:nvPr/>
        </p:nvSpPr>
        <p:spPr bwMode="auto">
          <a:xfrm rot="3850910">
            <a:off x="6807290" y="450601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2" name="Oval 631"/>
          <p:cNvSpPr>
            <a:spLocks noChangeAspect="1"/>
          </p:cNvSpPr>
          <p:nvPr/>
        </p:nvSpPr>
        <p:spPr bwMode="auto">
          <a:xfrm rot="3850910">
            <a:off x="6812124" y="462535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3" name="Oval 632"/>
          <p:cNvSpPr>
            <a:spLocks noChangeAspect="1"/>
          </p:cNvSpPr>
          <p:nvPr/>
        </p:nvSpPr>
        <p:spPr bwMode="auto">
          <a:xfrm rot="3850910">
            <a:off x="6721062" y="458476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4" name="Oval 633"/>
          <p:cNvSpPr>
            <a:spLocks noChangeAspect="1"/>
          </p:cNvSpPr>
          <p:nvPr/>
        </p:nvSpPr>
        <p:spPr bwMode="auto">
          <a:xfrm rot="3850910">
            <a:off x="6689398" y="448104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5" name="Oval 634"/>
          <p:cNvSpPr>
            <a:spLocks noChangeAspect="1"/>
          </p:cNvSpPr>
          <p:nvPr/>
        </p:nvSpPr>
        <p:spPr bwMode="auto">
          <a:xfrm rot="3850910">
            <a:off x="6724997" y="469131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6" name="Oval 635"/>
          <p:cNvSpPr>
            <a:spLocks noChangeAspect="1"/>
          </p:cNvSpPr>
          <p:nvPr/>
        </p:nvSpPr>
        <p:spPr bwMode="auto">
          <a:xfrm rot="3850910">
            <a:off x="6819241" y="473301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7" name="Oval 636"/>
          <p:cNvSpPr>
            <a:spLocks noChangeAspect="1"/>
          </p:cNvSpPr>
          <p:nvPr/>
        </p:nvSpPr>
        <p:spPr bwMode="auto">
          <a:xfrm rot="3850910">
            <a:off x="6640015" y="475624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8" name="Oval 637"/>
          <p:cNvSpPr>
            <a:spLocks noChangeAspect="1"/>
          </p:cNvSpPr>
          <p:nvPr/>
        </p:nvSpPr>
        <p:spPr bwMode="auto">
          <a:xfrm rot="3850910">
            <a:off x="6635110" y="464221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9" name="Oval 638"/>
          <p:cNvSpPr>
            <a:spLocks noChangeAspect="1"/>
          </p:cNvSpPr>
          <p:nvPr/>
        </p:nvSpPr>
        <p:spPr bwMode="auto">
          <a:xfrm rot="3850910">
            <a:off x="6613059" y="453649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0" name="Oval 639"/>
          <p:cNvSpPr>
            <a:spLocks noChangeAspect="1"/>
          </p:cNvSpPr>
          <p:nvPr/>
        </p:nvSpPr>
        <p:spPr bwMode="auto">
          <a:xfrm rot="3850910">
            <a:off x="6542942" y="460480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1" name="Oval 640"/>
          <p:cNvSpPr>
            <a:spLocks noChangeAspect="1"/>
          </p:cNvSpPr>
          <p:nvPr/>
        </p:nvSpPr>
        <p:spPr bwMode="auto">
          <a:xfrm rot="3850910">
            <a:off x="6547846" y="471882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2" name="Oval 641"/>
          <p:cNvSpPr>
            <a:spLocks noChangeAspect="1"/>
          </p:cNvSpPr>
          <p:nvPr/>
        </p:nvSpPr>
        <p:spPr bwMode="auto">
          <a:xfrm rot="3850910">
            <a:off x="6489705" y="452210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3" name="Oval 642"/>
          <p:cNvSpPr>
            <a:spLocks noChangeAspect="1"/>
          </p:cNvSpPr>
          <p:nvPr/>
        </p:nvSpPr>
        <p:spPr bwMode="auto">
          <a:xfrm rot="3850910">
            <a:off x="6952617" y="474918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4" name="Oval 643"/>
          <p:cNvSpPr>
            <a:spLocks noChangeAspect="1"/>
          </p:cNvSpPr>
          <p:nvPr/>
        </p:nvSpPr>
        <p:spPr bwMode="auto">
          <a:xfrm rot="3494388">
            <a:off x="7385784" y="443270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5" name="Oval 644"/>
          <p:cNvSpPr>
            <a:spLocks noChangeAspect="1"/>
          </p:cNvSpPr>
          <p:nvPr/>
        </p:nvSpPr>
        <p:spPr bwMode="auto">
          <a:xfrm rot="3494388">
            <a:off x="7409309" y="453856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6" name="Oval 645"/>
          <p:cNvSpPr>
            <a:spLocks noChangeAspect="1"/>
          </p:cNvSpPr>
          <p:nvPr/>
        </p:nvSpPr>
        <p:spPr bwMode="auto">
          <a:xfrm rot="3494388">
            <a:off x="7294287" y="440252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7" name="Oval 646"/>
          <p:cNvSpPr>
            <a:spLocks noChangeAspect="1"/>
          </p:cNvSpPr>
          <p:nvPr/>
        </p:nvSpPr>
        <p:spPr bwMode="auto">
          <a:xfrm rot="3494388">
            <a:off x="7311449" y="4520730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8" name="Oval 647"/>
          <p:cNvSpPr>
            <a:spLocks noChangeAspect="1"/>
          </p:cNvSpPr>
          <p:nvPr/>
        </p:nvSpPr>
        <p:spPr bwMode="auto">
          <a:xfrm rot="3494388">
            <a:off x="7216674" y="448978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9" name="Oval 648"/>
          <p:cNvSpPr>
            <a:spLocks noChangeAspect="1"/>
          </p:cNvSpPr>
          <p:nvPr/>
        </p:nvSpPr>
        <p:spPr bwMode="auto">
          <a:xfrm rot="3494388">
            <a:off x="7174443" y="438989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0" name="Oval 649"/>
          <p:cNvSpPr>
            <a:spLocks noChangeAspect="1"/>
          </p:cNvSpPr>
          <p:nvPr/>
        </p:nvSpPr>
        <p:spPr bwMode="auto">
          <a:xfrm rot="3494388">
            <a:off x="7231619" y="459535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1" name="Oval 650"/>
          <p:cNvSpPr>
            <a:spLocks noChangeAspect="1"/>
          </p:cNvSpPr>
          <p:nvPr/>
        </p:nvSpPr>
        <p:spPr bwMode="auto">
          <a:xfrm rot="3494388">
            <a:off x="7329673" y="4627076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2" name="Oval 651"/>
          <p:cNvSpPr>
            <a:spLocks noChangeAspect="1"/>
          </p:cNvSpPr>
          <p:nvPr/>
        </p:nvSpPr>
        <p:spPr bwMode="auto">
          <a:xfrm rot="3494388">
            <a:off x="7153814" y="466872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3" name="Oval 652"/>
          <p:cNvSpPr>
            <a:spLocks noChangeAspect="1"/>
          </p:cNvSpPr>
          <p:nvPr/>
        </p:nvSpPr>
        <p:spPr bwMode="auto">
          <a:xfrm rot="3494388">
            <a:off x="7137132" y="455582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4" name="Oval 653"/>
          <p:cNvSpPr>
            <a:spLocks noChangeAspect="1"/>
          </p:cNvSpPr>
          <p:nvPr/>
        </p:nvSpPr>
        <p:spPr bwMode="auto">
          <a:xfrm rot="3494388">
            <a:off x="7104254" y="445295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5" name="Oval 654"/>
          <p:cNvSpPr>
            <a:spLocks noChangeAspect="1"/>
          </p:cNvSpPr>
          <p:nvPr/>
        </p:nvSpPr>
        <p:spPr bwMode="auto">
          <a:xfrm rot="3494388">
            <a:off x="7041587" y="452815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6" name="Oval 655"/>
          <p:cNvSpPr>
            <a:spLocks noChangeAspect="1"/>
          </p:cNvSpPr>
          <p:nvPr/>
        </p:nvSpPr>
        <p:spPr bwMode="auto">
          <a:xfrm rot="3494388">
            <a:off x="7058267" y="464105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7" name="Oval 656"/>
          <p:cNvSpPr>
            <a:spLocks noChangeAspect="1"/>
          </p:cNvSpPr>
          <p:nvPr/>
        </p:nvSpPr>
        <p:spPr bwMode="auto">
          <a:xfrm rot="3494388">
            <a:off x="6980074" y="445141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8" name="Oval 657"/>
          <p:cNvSpPr>
            <a:spLocks noChangeAspect="1"/>
          </p:cNvSpPr>
          <p:nvPr/>
        </p:nvSpPr>
        <p:spPr bwMode="auto">
          <a:xfrm rot="3494388">
            <a:off x="6402285" y="4725525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59" name="Oval 658"/>
          <p:cNvSpPr>
            <a:spLocks noChangeAspect="1"/>
          </p:cNvSpPr>
          <p:nvPr/>
        </p:nvSpPr>
        <p:spPr bwMode="auto">
          <a:xfrm rot="1131822">
            <a:off x="7686393" y="406777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0" name="Oval 659"/>
          <p:cNvSpPr>
            <a:spLocks noChangeAspect="1"/>
          </p:cNvSpPr>
          <p:nvPr/>
        </p:nvSpPr>
        <p:spPr bwMode="auto">
          <a:xfrm rot="1131822">
            <a:off x="7771738" y="413467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1" name="Oval 660"/>
          <p:cNvSpPr>
            <a:spLocks noChangeAspect="1"/>
          </p:cNvSpPr>
          <p:nvPr/>
        </p:nvSpPr>
        <p:spPr bwMode="auto">
          <a:xfrm rot="1131822">
            <a:off x="7596522" y="410249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2" name="Oval 661"/>
          <p:cNvSpPr>
            <a:spLocks noChangeAspect="1"/>
          </p:cNvSpPr>
          <p:nvPr/>
        </p:nvSpPr>
        <p:spPr bwMode="auto">
          <a:xfrm rot="1131822">
            <a:off x="7684778" y="4182973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3" name="Oval 662"/>
          <p:cNvSpPr>
            <a:spLocks noChangeAspect="1"/>
          </p:cNvSpPr>
          <p:nvPr/>
        </p:nvSpPr>
        <p:spPr bwMode="auto">
          <a:xfrm rot="1131822">
            <a:off x="7591883" y="421917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4" name="Oval 663"/>
          <p:cNvSpPr>
            <a:spLocks noChangeAspect="1"/>
          </p:cNvSpPr>
          <p:nvPr/>
        </p:nvSpPr>
        <p:spPr bwMode="auto">
          <a:xfrm rot="1131822">
            <a:off x="7495871" y="416875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5" name="Oval 664"/>
          <p:cNvSpPr>
            <a:spLocks noChangeAspect="1"/>
          </p:cNvSpPr>
          <p:nvPr/>
        </p:nvSpPr>
        <p:spPr bwMode="auto">
          <a:xfrm rot="1131822">
            <a:off x="7670412" y="4291304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6" name="Oval 665"/>
          <p:cNvSpPr>
            <a:spLocks noChangeAspect="1"/>
          </p:cNvSpPr>
          <p:nvPr/>
        </p:nvSpPr>
        <p:spPr bwMode="auto">
          <a:xfrm rot="1131822">
            <a:off x="7766331" y="4253617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7" name="Oval 666"/>
          <p:cNvSpPr>
            <a:spLocks noChangeAspect="1"/>
          </p:cNvSpPr>
          <p:nvPr/>
        </p:nvSpPr>
        <p:spPr bwMode="auto">
          <a:xfrm rot="1131822">
            <a:off x="7656817" y="4397381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8" name="Oval 667"/>
          <p:cNvSpPr>
            <a:spLocks noChangeAspect="1"/>
          </p:cNvSpPr>
          <p:nvPr/>
        </p:nvSpPr>
        <p:spPr bwMode="auto">
          <a:xfrm rot="1131822">
            <a:off x="7572297" y="4320692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9" name="Oval 668"/>
          <p:cNvSpPr>
            <a:spLocks noChangeAspect="1"/>
          </p:cNvSpPr>
          <p:nvPr/>
        </p:nvSpPr>
        <p:spPr bwMode="auto">
          <a:xfrm rot="1131822">
            <a:off x="7481619" y="426202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0" name="Oval 669"/>
          <p:cNvSpPr>
            <a:spLocks noChangeAspect="1"/>
          </p:cNvSpPr>
          <p:nvPr/>
        </p:nvSpPr>
        <p:spPr bwMode="auto">
          <a:xfrm rot="1131822">
            <a:off x="7480886" y="435991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1" name="Oval 670"/>
          <p:cNvSpPr>
            <a:spLocks noChangeAspect="1"/>
          </p:cNvSpPr>
          <p:nvPr/>
        </p:nvSpPr>
        <p:spPr bwMode="auto">
          <a:xfrm rot="1131822">
            <a:off x="7565406" y="4436608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2" name="Oval 671"/>
          <p:cNvSpPr>
            <a:spLocks noChangeAspect="1"/>
          </p:cNvSpPr>
          <p:nvPr/>
        </p:nvSpPr>
        <p:spPr bwMode="auto">
          <a:xfrm rot="1131822">
            <a:off x="7384650" y="4339619"/>
            <a:ext cx="54864" cy="54864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3" name="Donut 672"/>
          <p:cNvSpPr/>
          <p:nvPr/>
        </p:nvSpPr>
        <p:spPr bwMode="auto">
          <a:xfrm>
            <a:off x="5577840" y="2228850"/>
            <a:ext cx="2251710" cy="2274570"/>
          </a:xfrm>
          <a:prstGeom prst="donut">
            <a:avLst>
              <a:gd name="adj" fmla="val 9768"/>
            </a:avLst>
          </a:prstGeom>
          <a:solidFill>
            <a:srgbClr val="FFFF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9" name="Text Box 15"/>
          <p:cNvSpPr txBox="1">
            <a:spLocks noChangeArrowheads="1"/>
          </p:cNvSpPr>
          <p:nvPr/>
        </p:nvSpPr>
        <p:spPr bwMode="auto">
          <a:xfrm>
            <a:off x="6016978" y="1684711"/>
            <a:ext cx="1343378" cy="523220"/>
          </a:xfrm>
          <a:prstGeom prst="rect">
            <a:avLst/>
          </a:prstGeom>
          <a:solidFill>
            <a:schemeClr val="tx2">
              <a:alpha val="69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E-Belt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0" name="Text Box 15"/>
          <p:cNvSpPr txBox="1">
            <a:spLocks noChangeArrowheads="1"/>
          </p:cNvSpPr>
          <p:nvPr/>
        </p:nvSpPr>
        <p:spPr bwMode="auto">
          <a:xfrm>
            <a:off x="688623" y="6550223"/>
            <a:ext cx="8455377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Bottke et al. (2012)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73" grpId="0" animBg="1"/>
      <p:bldP spid="24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3999" cy="1388975"/>
          </a:xfrm>
        </p:spPr>
        <p:txBody>
          <a:bodyPr/>
          <a:lstStyle/>
          <a:p>
            <a:pPr eaLnBrk="1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The </a:t>
            </a:r>
            <a:r>
              <a:rPr lang="en-US" sz="40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Great </a:t>
            </a:r>
            <a:r>
              <a:rPr lang="en-US" sz="4000" b="1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Archean</a:t>
            </a:r>
            <a:r>
              <a:rPr lang="en-US" sz="40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Bombardment   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(</a:t>
            </a:r>
            <a:r>
              <a:rPr lang="en-US" sz="2800" i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or the Late Late </a:t>
            </a:r>
            <a:r>
              <a:rPr lang="en-US" sz="2800" b="1" i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Heavy Bombardment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)</a:t>
            </a:r>
            <a:endParaRPr lang="en-US" sz="3600" b="1" dirty="0" smtClean="0">
              <a:latin typeface="Arial" charset="0"/>
              <a:cs typeface="Arial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6052450"/>
            <a:ext cx="9144000" cy="798289"/>
          </a:xfrm>
          <a:prstGeom prst="rect">
            <a:avLst/>
          </a:prstGeom>
          <a:solidFill>
            <a:schemeClr val="tx2">
              <a:alpha val="4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Bottke,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Vokrouhlicky, Minton, Nesvorny, </a:t>
            </a:r>
          </a:p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Morbidelli,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Brasser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, Simonson &amp; </a:t>
            </a:r>
            <a:r>
              <a:rPr kumimoji="0" lang="en-US" sz="2400" b="1" i="0" u="none" strike="noStrike" kern="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Levison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(2012) </a:t>
            </a:r>
            <a:r>
              <a:rPr kumimoji="0" lang="en-US" sz="2400" b="1" i="1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Nature</a:t>
            </a:r>
            <a:endParaRPr kumimoji="0" lang="en-US" sz="2400" b="1" i="1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ew_ebelt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" y="1280160"/>
            <a:ext cx="3958717" cy="557784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Mars and the Inner Main Belt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162" y="1304925"/>
            <a:ext cx="4861367" cy="5553075"/>
          </a:xfrm>
        </p:spPr>
        <p:txBody>
          <a:bodyPr/>
          <a:lstStyle/>
          <a:p>
            <a:r>
              <a:rPr lang="en-US" dirty="0" smtClean="0"/>
              <a:t>Orbits of inner main belt asteroids dominated by Mars and resonances.</a:t>
            </a:r>
            <a:endParaRPr lang="en-US" dirty="0"/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870031" y="3314221"/>
            <a:ext cx="682904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Mars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902828" y="5661953"/>
            <a:ext cx="682904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Mars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new_ebelt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" y="1280160"/>
            <a:ext cx="3958717" cy="557784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Mars and the Inner Main Belt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162" y="1304925"/>
            <a:ext cx="4861367" cy="5553075"/>
          </a:xfrm>
        </p:spPr>
        <p:txBody>
          <a:bodyPr/>
          <a:lstStyle/>
          <a:p>
            <a:r>
              <a:rPr lang="en-US" dirty="0" smtClean="0"/>
              <a:t>Orbits of inner main belt asteroids dominated by Mars and resonances.</a:t>
            </a:r>
            <a:endParaRPr lang="en-US" dirty="0"/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481563" y="4573931"/>
            <a:ext cx="156258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Mars-Crossing Boundary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2595255" y="2199038"/>
            <a:ext cx="156258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</a:t>
            </a:r>
            <a:r>
              <a:rPr lang="en-US" sz="1400" baseline="-2500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6</a:t>
            </a:r>
            <a:r>
              <a:rPr lang="en-US" sz="140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 </a:t>
            </a:r>
            <a:r>
              <a:rPr lang="en-US" sz="140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Resonance</a:t>
            </a:r>
            <a:endParaRPr lang="en-US" sz="1400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870031" y="3314221"/>
            <a:ext cx="682904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Mars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902828" y="5661953"/>
            <a:ext cx="682904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Mars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new_ebelt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" y="1280160"/>
            <a:ext cx="3958717" cy="557784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Mars and the Inner Main Belt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162" y="1304925"/>
            <a:ext cx="4861367" cy="5553075"/>
          </a:xfrm>
        </p:spPr>
        <p:txBody>
          <a:bodyPr/>
          <a:lstStyle/>
          <a:p>
            <a:r>
              <a:rPr lang="en-US" dirty="0" smtClean="0"/>
              <a:t>The closest reservoir of asteroids to the terrestrial planets are the </a:t>
            </a:r>
            <a:r>
              <a:rPr lang="en-US" dirty="0" err="1" smtClean="0">
                <a:solidFill>
                  <a:srgbClr val="00FF00"/>
                </a:solidFill>
              </a:rPr>
              <a:t>Hungarias</a:t>
            </a:r>
            <a:r>
              <a:rPr lang="en-US" dirty="0" smtClean="0"/>
              <a:t>.</a:t>
            </a:r>
          </a:p>
          <a:p>
            <a:pPr lvl="1"/>
            <a:r>
              <a:rPr lang="en-US" sz="2000" dirty="0" smtClean="0"/>
              <a:t>The population is small!</a:t>
            </a:r>
          </a:p>
          <a:p>
            <a:pPr lvl="1"/>
            <a:r>
              <a:rPr lang="en-US" sz="2000" dirty="0" smtClean="0"/>
              <a:t>Many “exotic” asteroids there (e.g., E, X-types) </a:t>
            </a:r>
          </a:p>
          <a:p>
            <a:pPr lvl="1"/>
            <a:r>
              <a:rPr lang="en-US" sz="2000" dirty="0" smtClean="0"/>
              <a:t>Similarities to LHB-era impactors? </a:t>
            </a: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481563" y="4573931"/>
            <a:ext cx="156258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Mars-Crossing Boundary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721509" y="1689114"/>
            <a:ext cx="156258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Hungaria</a:t>
            </a:r>
            <a:r>
              <a:rPr lang="en-US" sz="14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 Asteroids</a:t>
            </a:r>
            <a:endParaRPr lang="en-US" sz="140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735018" y="5065844"/>
            <a:ext cx="156258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Hungaria</a:t>
            </a:r>
            <a:r>
              <a:rPr lang="en-US" sz="14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 Asteroids</a:t>
            </a:r>
            <a:endParaRPr lang="en-US" sz="140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2617833" y="2221616"/>
            <a:ext cx="156258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</a:t>
            </a:r>
            <a:r>
              <a:rPr lang="en-US" sz="1400" baseline="-2500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6</a:t>
            </a:r>
            <a:r>
              <a:rPr lang="en-US" sz="140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 </a:t>
            </a:r>
            <a:r>
              <a:rPr lang="en-US" sz="140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Resonance</a:t>
            </a:r>
            <a:endParaRPr lang="en-US" sz="1400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870031" y="3314221"/>
            <a:ext cx="682904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Mars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902828" y="5661953"/>
            <a:ext cx="682904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Mars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ew_ebelt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" y="1280160"/>
            <a:ext cx="3958717" cy="557784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E-Belt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2712" y="1270200"/>
            <a:ext cx="4911955" cy="3267933"/>
          </a:xfrm>
        </p:spPr>
        <p:txBody>
          <a:bodyPr/>
          <a:lstStyle/>
          <a:p>
            <a:pPr lvl="0"/>
            <a:r>
              <a:rPr lang="en-US" dirty="0" smtClean="0">
                <a:solidFill>
                  <a:srgbClr val="FFFF00"/>
                </a:solidFill>
              </a:rPr>
              <a:t>We placed bodies on main belt-like orbits in gap.</a:t>
            </a:r>
          </a:p>
          <a:p>
            <a:pPr lvl="0"/>
            <a:r>
              <a:rPr lang="en-US" dirty="0" smtClean="0">
                <a:solidFill>
                  <a:srgbClr val="FFFF00"/>
                </a:solidFill>
              </a:rPr>
              <a:t>Pre-LHB: -600 My to 0 My  </a:t>
            </a:r>
          </a:p>
          <a:p>
            <a:pPr lvl="1"/>
            <a:r>
              <a:rPr lang="en-US" sz="2000" dirty="0" smtClean="0"/>
              <a:t>Jovian planets in circular orbits between 5-12 AU.</a:t>
            </a:r>
          </a:p>
          <a:p>
            <a:pPr lvl="1"/>
            <a:r>
              <a:rPr lang="en-US" sz="2000" dirty="0" smtClean="0"/>
              <a:t>Mars started on a low-e orbit</a:t>
            </a: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481563" y="4573931"/>
            <a:ext cx="156258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Mars-Crossing Boundary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721509" y="1429467"/>
            <a:ext cx="156258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Hungaria</a:t>
            </a:r>
            <a:r>
              <a:rPr lang="en-US" sz="14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 Asteroids</a:t>
            </a:r>
            <a:endParaRPr lang="en-US" sz="140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827615" y="5054271"/>
            <a:ext cx="156258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Hungaria</a:t>
            </a:r>
            <a:r>
              <a:rPr lang="en-US" sz="14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 Asteroids</a:t>
            </a:r>
            <a:endParaRPr lang="en-US" sz="140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2617833" y="2221616"/>
            <a:ext cx="1562580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</a:t>
            </a:r>
            <a:r>
              <a:rPr lang="en-US" sz="1400" baseline="-2500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6</a:t>
            </a:r>
            <a:r>
              <a:rPr lang="en-US" sz="140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 </a:t>
            </a:r>
            <a:r>
              <a:rPr lang="en-US" sz="140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Resonance</a:t>
            </a:r>
            <a:endParaRPr lang="en-US" sz="1400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902828" y="5661953"/>
            <a:ext cx="682904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Mars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870031" y="3314221"/>
            <a:ext cx="682904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Mars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6300"/>
            <a:ext cx="9144000" cy="625031"/>
          </a:xfrm>
        </p:spPr>
        <p:txBody>
          <a:bodyPr/>
          <a:lstStyle/>
          <a:p>
            <a:r>
              <a:rPr lang="en-US" dirty="0" smtClean="0"/>
              <a:t>What is “Nice” About the E-Belt</a:t>
            </a:r>
            <a:endParaRPr lang="en-US" dirty="0"/>
          </a:p>
        </p:txBody>
      </p:sp>
      <p:pic>
        <p:nvPicPr>
          <p:cNvPr id="5" name="Picture 4" descr="new_ebel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0080"/>
            <a:ext cx="4412996" cy="62179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36533" y="1241589"/>
            <a:ext cx="470746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Objects ~10 × more likely to hit Moon than main belt asteroids!   </a:t>
            </a:r>
            <a:r>
              <a:rPr lang="en-US" sz="2400" i="1" dirty="0" smtClean="0">
                <a:solidFill>
                  <a:srgbClr val="FFFF00"/>
                </a:solidFill>
              </a:rPr>
              <a:t>(More bang for the buck!)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sz="3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6533" y="3064745"/>
            <a:ext cx="470746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FFFFFF"/>
                </a:solidFill>
              </a:rPr>
              <a:t>Impact velocity doubles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LHB-era craters ~40% larger? (</a:t>
            </a:r>
            <a:r>
              <a:rPr lang="en-US" sz="24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Marchi</a:t>
            </a:r>
            <a:r>
              <a:rPr lang="en-US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 al. 2012)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sz="32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36533" y="4820167"/>
            <a:ext cx="4707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 impact profiles! 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Matches constraints from Earth &amp; Moon</a:t>
            </a:r>
            <a:endParaRPr lang="en-US" sz="2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03" name="Rectangle 3"/>
          <p:cNvSpPr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solidFill>
            <a:schemeClr val="tx2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l="3279" t="8789" r="3767" b="22070"/>
          <a:stretch>
            <a:fillRect/>
          </a:stretch>
        </p:blipFill>
        <p:spPr bwMode="auto">
          <a:xfrm>
            <a:off x="327377" y="891217"/>
            <a:ext cx="8506941" cy="4358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Lunar Basins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0" y="5741809"/>
            <a:ext cx="9144000" cy="901700"/>
          </a:xfrm>
        </p:spPr>
        <p:txBody>
          <a:bodyPr/>
          <a:lstStyle/>
          <a:p>
            <a:r>
              <a:rPr lang="en-US" dirty="0" smtClean="0">
                <a:effectLst/>
              </a:rPr>
              <a:t>The oldest basin by superposition is South Pole-</a:t>
            </a:r>
            <a:r>
              <a:rPr lang="en-US" dirty="0" err="1" smtClean="0">
                <a:effectLst/>
              </a:rPr>
              <a:t>Aitken</a:t>
            </a:r>
            <a:r>
              <a:rPr lang="en-US" dirty="0" smtClean="0">
                <a:effectLst/>
              </a:rPr>
              <a:t> basin (~2400 km).  SPA’s absolute age is unknown. </a:t>
            </a:r>
          </a:p>
        </p:txBody>
      </p:sp>
      <p:sp>
        <p:nvSpPr>
          <p:cNvPr id="1331207" name="AutoShape 7"/>
          <p:cNvSpPr>
            <a:spLocks noChangeArrowheads="1"/>
          </p:cNvSpPr>
          <p:nvPr/>
        </p:nvSpPr>
        <p:spPr bwMode="auto">
          <a:xfrm rot="-14195557">
            <a:off x="5480475" y="4902594"/>
            <a:ext cx="1285875" cy="588962"/>
          </a:xfrm>
          <a:prstGeom prst="leftArrow">
            <a:avLst>
              <a:gd name="adj1" fmla="val 50000"/>
              <a:gd name="adj2" fmla="val 54582"/>
            </a:avLst>
          </a:prstGeom>
          <a:solidFill>
            <a:srgbClr val="FF0000"/>
          </a:solidFill>
          <a:ln w="3810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208" name="Text Box 8"/>
          <p:cNvSpPr txBox="1">
            <a:spLocks noChangeArrowheads="1"/>
          </p:cNvSpPr>
          <p:nvPr/>
        </p:nvSpPr>
        <p:spPr bwMode="auto">
          <a:xfrm>
            <a:off x="5532697" y="2913305"/>
            <a:ext cx="2245490" cy="523220"/>
          </a:xfrm>
          <a:prstGeom prst="rect">
            <a:avLst/>
          </a:prstGeom>
          <a:solidFill>
            <a:schemeClr val="tx2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 smtClean="0">
                <a:solidFill>
                  <a:srgbClr val="FFFF00"/>
                </a:solidFill>
              </a:rPr>
              <a:t>South Pole </a:t>
            </a:r>
            <a:r>
              <a:rPr lang="en-US" sz="1400" dirty="0" err="1" smtClean="0">
                <a:solidFill>
                  <a:srgbClr val="FFFF00"/>
                </a:solidFill>
              </a:rPr>
              <a:t>Aitken</a:t>
            </a:r>
            <a:r>
              <a:rPr lang="en-US" sz="1400" dirty="0">
                <a:solidFill>
                  <a:srgbClr val="FFFF00"/>
                </a:solidFill>
              </a:rPr>
              <a:t> </a:t>
            </a:r>
            <a:r>
              <a:rPr lang="en-US" sz="1400" dirty="0" smtClean="0">
                <a:solidFill>
                  <a:srgbClr val="FFFF00"/>
                </a:solidFill>
              </a:rPr>
              <a:t>Basin (&gt; 3.9 </a:t>
            </a:r>
            <a:r>
              <a:rPr lang="en-US" sz="1400" dirty="0" err="1" smtClean="0">
                <a:solidFill>
                  <a:srgbClr val="FFFF00"/>
                </a:solidFill>
              </a:rPr>
              <a:t>Ga</a:t>
            </a:r>
            <a:r>
              <a:rPr lang="en-US" sz="14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4334933" y="6550223"/>
            <a:ext cx="4809067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 err="1" smtClean="0">
                <a:solidFill>
                  <a:srgbClr val="FFFF00"/>
                </a:solidFill>
              </a:rPr>
              <a:t>Wilhelms</a:t>
            </a:r>
            <a:r>
              <a:rPr lang="en-US" sz="1400" dirty="0" smtClean="0">
                <a:solidFill>
                  <a:srgbClr val="FFFF00"/>
                </a:solidFill>
              </a:rPr>
              <a:t> (1987); Topography from LOLA  on LRO 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07" grpId="0" animBg="1"/>
      <p:bldP spid="133120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new_ebelt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" y="1280160"/>
            <a:ext cx="3958717" cy="557784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E-Belt and the </a:t>
            </a:r>
            <a:r>
              <a:rPr lang="en-US" dirty="0" err="1" smtClean="0"/>
              <a:t>Hungaria</a:t>
            </a:r>
            <a:r>
              <a:rPr lang="en-US" dirty="0" smtClean="0"/>
              <a:t> Asteroids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2712" y="1270201"/>
            <a:ext cx="5011838" cy="1089177"/>
          </a:xfrm>
        </p:spPr>
        <p:txBody>
          <a:bodyPr/>
          <a:lstStyle/>
          <a:p>
            <a:r>
              <a:rPr lang="en-US" dirty="0" smtClean="0"/>
              <a:t>Our model E-belt objects after 4 </a:t>
            </a:r>
            <a:r>
              <a:rPr lang="en-US" dirty="0" err="1" smtClean="0"/>
              <a:t>Gy</a:t>
            </a:r>
            <a:r>
              <a:rPr lang="en-US" dirty="0" smtClean="0"/>
              <a:t> compared to the known  </a:t>
            </a:r>
            <a:r>
              <a:rPr lang="en-US" i="1" dirty="0" smtClean="0"/>
              <a:t>H</a:t>
            </a:r>
            <a:r>
              <a:rPr lang="en-US" dirty="0" smtClean="0"/>
              <a:t> &lt; 14 </a:t>
            </a:r>
            <a:r>
              <a:rPr lang="en-US" dirty="0" err="1" smtClean="0"/>
              <a:t>Hungarias</a:t>
            </a:r>
            <a:r>
              <a:rPr lang="en-US" dirty="0" smtClean="0"/>
              <a:t>. </a:t>
            </a: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872772" y="1486981"/>
            <a:ext cx="2762252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Observed </a:t>
            </a:r>
            <a:r>
              <a:rPr lang="en-US" sz="1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Hungarias</a:t>
            </a:r>
            <a:r>
              <a:rPr 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 (</a:t>
            </a:r>
            <a:r>
              <a:rPr lang="en-US" sz="1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H </a:t>
            </a:r>
            <a:r>
              <a:rPr 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&lt; 14)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902828" y="5661953"/>
            <a:ext cx="682904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Mars</a:t>
            </a:r>
            <a:endParaRPr lang="en-US" sz="14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870031" y="3314221"/>
            <a:ext cx="682904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Mars</a:t>
            </a:r>
            <a:endParaRPr lang="en-US" sz="14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889705" y="1278136"/>
            <a:ext cx="2948519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E-belt survivors after 4 </a:t>
            </a:r>
            <a:r>
              <a:rPr lang="en-US" sz="1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Gy</a:t>
            </a:r>
            <a:endParaRPr lang="en-US" sz="1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17244" y="2833318"/>
            <a:ext cx="5226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E-belt makes </a:t>
            </a:r>
            <a:r>
              <a:rPr lang="en-US" sz="3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Hungarias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sz="3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belt_decay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866" y="365679"/>
            <a:ext cx="8107680" cy="5212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0000"/>
            <a:ext cx="9144000" cy="1195388"/>
          </a:xfrm>
        </p:spPr>
        <p:txBody>
          <a:bodyPr/>
          <a:lstStyle/>
          <a:p>
            <a:r>
              <a:rPr lang="en-US" dirty="0" smtClean="0"/>
              <a:t>Depletion of E-Belt Population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24162"/>
            <a:ext cx="9144000" cy="1295560"/>
          </a:xfrm>
        </p:spPr>
        <p:txBody>
          <a:bodyPr/>
          <a:lstStyle/>
          <a:p>
            <a:r>
              <a:rPr lang="en-US" dirty="0" smtClean="0"/>
              <a:t>Using observed </a:t>
            </a:r>
            <a:r>
              <a:rPr lang="en-US" dirty="0" err="1" smtClean="0"/>
              <a:t>Hungaria</a:t>
            </a:r>
            <a:r>
              <a:rPr lang="en-US" dirty="0" smtClean="0"/>
              <a:t> population, we predict </a:t>
            </a:r>
          </a:p>
          <a:p>
            <a:pPr lvl="1"/>
            <a:r>
              <a:rPr lang="en-US" sz="2000" dirty="0" smtClean="0"/>
              <a:t>Initial E-belt had population density similar to pre-LHB main belt. </a:t>
            </a:r>
          </a:p>
          <a:p>
            <a:pPr lvl="1"/>
            <a:r>
              <a:rPr lang="en-US" sz="2000" dirty="0" smtClean="0"/>
              <a:t>It produced ~9-10 lunar basins, with ~2-3 </a:t>
            </a:r>
            <a:r>
              <a:rPr lang="en-US" sz="2000" dirty="0" err="1" smtClean="0"/>
              <a:t>Imbrium</a:t>
            </a:r>
            <a:r>
              <a:rPr lang="en-US" sz="2000" dirty="0" smtClean="0"/>
              <a:t>/Orientale-sized.</a:t>
            </a:r>
            <a:endParaRPr lang="en-US" sz="2000" dirty="0"/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6373087" y="2409923"/>
            <a:ext cx="1618526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6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Hungaria</a:t>
            </a: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Population Today</a:t>
            </a:r>
            <a:endParaRPr lang="en-US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rot="16200000" flipH="1">
            <a:off x="7113921" y="3269482"/>
            <a:ext cx="843148" cy="748146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5400000">
            <a:off x="970280" y="2721187"/>
            <a:ext cx="3749040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 Box 18"/>
          <p:cNvSpPr txBox="1">
            <a:spLocks noChangeArrowheads="1"/>
          </p:cNvSpPr>
          <p:nvPr/>
        </p:nvSpPr>
        <p:spPr bwMode="auto">
          <a:xfrm rot="16200000">
            <a:off x="2208040" y="3619265"/>
            <a:ext cx="1020581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Pre-LHB</a:t>
            </a:r>
            <a:endParaRPr lang="en-US" sz="1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 rot="16200000">
            <a:off x="2665242" y="3591043"/>
            <a:ext cx="613264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LHB</a:t>
            </a:r>
            <a:endParaRPr lang="en-US" sz="1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609600"/>
            <a:ext cx="4303712" cy="4800600"/>
          </a:xfrm>
          <a:prstGeom prst="rect">
            <a:avLst/>
          </a:prstGeom>
          <a:noFill/>
        </p:spPr>
      </p:pic>
      <p:sp>
        <p:nvSpPr>
          <p:cNvPr id="23566" name="AutoShape 14"/>
          <p:cNvSpPr>
            <a:spLocks noChangeArrowheads="1"/>
          </p:cNvSpPr>
          <p:nvPr/>
        </p:nvSpPr>
        <p:spPr bwMode="auto">
          <a:xfrm>
            <a:off x="2770188" y="2133600"/>
            <a:ext cx="304800" cy="288925"/>
          </a:xfrm>
          <a:prstGeom prst="star5">
            <a:avLst/>
          </a:prstGeom>
          <a:solidFill>
            <a:srgbClr val="FF0B0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sz="2400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3567" name="AutoShape 15"/>
          <p:cNvSpPr>
            <a:spLocks noChangeArrowheads="1"/>
          </p:cNvSpPr>
          <p:nvPr/>
        </p:nvSpPr>
        <p:spPr bwMode="auto">
          <a:xfrm>
            <a:off x="3532188" y="2286000"/>
            <a:ext cx="304800" cy="288925"/>
          </a:xfrm>
          <a:prstGeom prst="star5">
            <a:avLst/>
          </a:prstGeom>
          <a:solidFill>
            <a:srgbClr val="FF0B0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sz="2400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3557" name="Line 5"/>
          <p:cNvSpPr>
            <a:spLocks noChangeShapeType="1"/>
          </p:cNvSpPr>
          <p:nvPr/>
        </p:nvSpPr>
        <p:spPr bwMode="auto">
          <a:xfrm flipH="1">
            <a:off x="2590800" y="838200"/>
            <a:ext cx="2895600" cy="990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sz="2400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3667125" y="990600"/>
            <a:ext cx="1438275" cy="3365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1600" smtClean="0">
                <a:solidFill>
                  <a:srgbClr val="FFFFFF"/>
                </a:solidFill>
                <a:latin typeface="Arial" pitchFamily="34" charset="0"/>
              </a:rPr>
              <a:t>Apollo 14, 15</a:t>
            </a:r>
          </a:p>
        </p:txBody>
      </p:sp>
      <p:sp>
        <p:nvSpPr>
          <p:cNvPr id="23560" name="Line 8"/>
          <p:cNvSpPr>
            <a:spLocks noChangeShapeType="1"/>
          </p:cNvSpPr>
          <p:nvPr/>
        </p:nvSpPr>
        <p:spPr bwMode="auto">
          <a:xfrm flipH="1">
            <a:off x="3505200" y="1371600"/>
            <a:ext cx="1981200" cy="838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sz="2400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4311650" y="1447800"/>
            <a:ext cx="1098550" cy="3365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1600" smtClean="0">
                <a:solidFill>
                  <a:srgbClr val="FFFFFF"/>
                </a:solidFill>
                <a:latin typeface="Arial" pitchFamily="34" charset="0"/>
              </a:rPr>
              <a:t>Apollo 17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5505450" y="157163"/>
            <a:ext cx="3109913" cy="6538912"/>
            <a:chOff x="3708" y="99"/>
            <a:chExt cx="1959" cy="4119"/>
          </a:xfrm>
        </p:grpSpPr>
        <p:pic>
          <p:nvPicPr>
            <p:cNvPr id="2355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4765" t="6734" r="38118" b="8417"/>
            <a:stretch>
              <a:fillRect/>
            </a:stretch>
          </p:blipFill>
          <p:spPr bwMode="auto">
            <a:xfrm>
              <a:off x="3708" y="99"/>
              <a:ext cx="1959" cy="4119"/>
            </a:xfrm>
            <a:prstGeom prst="rect">
              <a:avLst/>
            </a:prstGeom>
            <a:noFill/>
          </p:spPr>
        </p:pic>
        <p:sp>
          <p:nvSpPr>
            <p:cNvPr id="23558" name="Oval 6"/>
            <p:cNvSpPr>
              <a:spLocks noChangeArrowheads="1"/>
            </p:cNvSpPr>
            <p:nvPr/>
          </p:nvSpPr>
          <p:spPr bwMode="auto">
            <a:xfrm>
              <a:off x="3756" y="402"/>
              <a:ext cx="528" cy="192"/>
            </a:xfrm>
            <a:prstGeom prst="ellipse">
              <a:avLst/>
            </a:prstGeom>
            <a:noFill/>
            <a:ln w="28575">
              <a:solidFill>
                <a:srgbClr val="FF0B08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2400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23561" name="Oval 9"/>
            <p:cNvSpPr>
              <a:spLocks noChangeArrowheads="1"/>
            </p:cNvSpPr>
            <p:nvPr/>
          </p:nvSpPr>
          <p:spPr bwMode="auto">
            <a:xfrm>
              <a:off x="3801" y="749"/>
              <a:ext cx="528" cy="192"/>
            </a:xfrm>
            <a:prstGeom prst="ellipse">
              <a:avLst/>
            </a:prstGeom>
            <a:noFill/>
            <a:ln w="28575">
              <a:solidFill>
                <a:srgbClr val="FF0B08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2400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  <p:sp>
          <p:nvSpPr>
            <p:cNvPr id="23569" name="AutoShape 17"/>
            <p:cNvSpPr>
              <a:spLocks noChangeArrowheads="1"/>
            </p:cNvSpPr>
            <p:nvPr/>
          </p:nvSpPr>
          <p:spPr bwMode="auto">
            <a:xfrm>
              <a:off x="3744" y="144"/>
              <a:ext cx="1872" cy="1454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00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z="2400" smtClean="0">
                <a:solidFill>
                  <a:srgbClr val="000000"/>
                </a:solidFill>
                <a:latin typeface="Times" pitchFamily="84" charset="0"/>
              </a:endParaRPr>
            </a:p>
          </p:txBody>
        </p:sp>
      </p:grpSp>
      <p:sp>
        <p:nvSpPr>
          <p:cNvPr id="23570" name="Text Box 18"/>
          <p:cNvSpPr txBox="1">
            <a:spLocks noChangeArrowheads="1"/>
          </p:cNvSpPr>
          <p:nvPr/>
        </p:nvSpPr>
        <p:spPr bwMode="auto">
          <a:xfrm>
            <a:off x="0" y="5355768"/>
            <a:ext cx="545374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400" dirty="0" err="1" smtClean="0">
                <a:solidFill>
                  <a:srgbClr val="FFFFFF"/>
                </a:solidFill>
                <a:latin typeface="Arial" pitchFamily="34" charset="0"/>
              </a:rPr>
              <a:t>Nectarian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</a:rPr>
              <a:t> and </a:t>
            </a:r>
            <a:r>
              <a:rPr lang="en-US" sz="2400" dirty="0" err="1" smtClean="0">
                <a:solidFill>
                  <a:srgbClr val="FFFFFF"/>
                </a:solidFill>
                <a:latin typeface="Arial" pitchFamily="34" charset="0"/>
              </a:rPr>
              <a:t>Imbrian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</a:rPr>
              <a:t> basins       (~12 basins, or 1/3 of all basins) come from E-Belt &amp; Main Belt. </a:t>
            </a:r>
          </a:p>
        </p:txBody>
      </p:sp>
      <p:sp>
        <p:nvSpPr>
          <p:cNvPr id="23577" name="AutoShape 25"/>
          <p:cNvSpPr>
            <a:spLocks noChangeArrowheads="1"/>
          </p:cNvSpPr>
          <p:nvPr/>
        </p:nvSpPr>
        <p:spPr bwMode="auto">
          <a:xfrm>
            <a:off x="2057400" y="2895600"/>
            <a:ext cx="304800" cy="288925"/>
          </a:xfrm>
          <a:prstGeom prst="star5">
            <a:avLst/>
          </a:prstGeom>
          <a:solidFill>
            <a:srgbClr val="FF0B0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sz="2400" smtClean="0">
              <a:solidFill>
                <a:srgbClr val="000000"/>
              </a:solidFill>
              <a:latin typeface="Times" pitchFamily="84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0" y="206828"/>
            <a:ext cx="545253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800" dirty="0" smtClean="0">
                <a:solidFill>
                  <a:srgbClr val="FFFF00"/>
                </a:solidFill>
                <a:latin typeface="Helvetica"/>
              </a:rPr>
              <a:t>Lunar Basins (</a:t>
            </a:r>
            <a:r>
              <a:rPr lang="en-US" sz="2800" i="1" dirty="0" smtClean="0">
                <a:solidFill>
                  <a:srgbClr val="FFFF00"/>
                </a:solidFill>
                <a:latin typeface="Helvetica"/>
              </a:rPr>
              <a:t>D</a:t>
            </a:r>
            <a:r>
              <a:rPr lang="en-US" sz="2800" dirty="0" smtClean="0">
                <a:solidFill>
                  <a:srgbClr val="FFFF00"/>
                </a:solidFill>
                <a:latin typeface="Helvetica"/>
              </a:rPr>
              <a:t> &gt; 300 km)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4179"/>
            <a:ext cx="9144000" cy="1195388"/>
          </a:xfrm>
        </p:spPr>
        <p:txBody>
          <a:bodyPr/>
          <a:lstStyle/>
          <a:p>
            <a:r>
              <a:rPr lang="en-US" dirty="0" smtClean="0"/>
              <a:t>Craters on </a:t>
            </a:r>
            <a:r>
              <a:rPr lang="en-US" dirty="0" err="1" smtClean="0"/>
              <a:t>Nectaris</a:t>
            </a:r>
            <a:r>
              <a:rPr lang="en-US" dirty="0" smtClean="0"/>
              <a:t> Basin Terrains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5864574"/>
            <a:ext cx="9143999" cy="903114"/>
          </a:xfrm>
        </p:spPr>
        <p:txBody>
          <a:bodyPr/>
          <a:lstStyle/>
          <a:p>
            <a:r>
              <a:rPr lang="en-US" dirty="0" smtClean="0"/>
              <a:t>Our estimated E-belt and main belt populations produce the right number of craters on </a:t>
            </a:r>
            <a:r>
              <a:rPr lang="en-US" dirty="0" err="1" smtClean="0"/>
              <a:t>Nectaris</a:t>
            </a:r>
            <a:r>
              <a:rPr lang="en-US" dirty="0" smtClean="0"/>
              <a:t> basin terrains!  </a:t>
            </a:r>
            <a:endParaRPr lang="en-US" dirty="0"/>
          </a:p>
        </p:txBody>
      </p:sp>
      <p:pic>
        <p:nvPicPr>
          <p:cNvPr id="4" name="Picture 3" descr="nectaris_match.png"/>
          <p:cNvPicPr>
            <a:picLocks noChangeAspect="1"/>
          </p:cNvPicPr>
          <p:nvPr/>
        </p:nvPicPr>
        <p:blipFill>
          <a:blip r:embed="rId2" cstate="print"/>
          <a:srcRect t="4646" r="11062" b="3319"/>
          <a:stretch>
            <a:fillRect/>
          </a:stretch>
        </p:blipFill>
        <p:spPr>
          <a:xfrm>
            <a:off x="146756" y="993419"/>
            <a:ext cx="4617155" cy="4777953"/>
          </a:xfrm>
          <a:prstGeom prst="rect">
            <a:avLst/>
          </a:prstGeom>
          <a:solidFill>
            <a:schemeClr val="tx1"/>
          </a:solidFill>
          <a:ln w="28575">
            <a:solidFill>
              <a:srgbClr val="FF0000"/>
            </a:solidFill>
          </a:ln>
        </p:spPr>
      </p:pic>
      <p:pic>
        <p:nvPicPr>
          <p:cNvPr id="5" name="Picture 4" descr="MareNectaris070327 0103e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14740" y="1004711"/>
            <a:ext cx="3994476" cy="38833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4910668" y="1015567"/>
            <a:ext cx="3984976" cy="400110"/>
          </a:xfrm>
          <a:prstGeom prst="rect">
            <a:avLst/>
          </a:prstGeom>
          <a:solidFill>
            <a:srgbClr val="000000">
              <a:alpha val="4902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2000" dirty="0" err="1" smtClean="0">
                <a:solidFill>
                  <a:srgbClr val="37FFC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Nectaris</a:t>
            </a:r>
            <a:r>
              <a:rPr lang="en-US" sz="2000" dirty="0" smtClean="0">
                <a:solidFill>
                  <a:srgbClr val="37FFC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Basin</a:t>
            </a:r>
            <a:endParaRPr lang="en-US" sz="2000" dirty="0">
              <a:solidFill>
                <a:srgbClr val="37FFCB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348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049" y="4289778"/>
            <a:ext cx="1484486" cy="148448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 bwMode="auto">
          <a:xfrm>
            <a:off x="8579555" y="5131681"/>
            <a:ext cx="173919" cy="20126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endParaRPr lang="en-US" sz="120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2522558" y="6595379"/>
            <a:ext cx="6621442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Craters from </a:t>
            </a:r>
            <a:r>
              <a:rPr lang="en-US" sz="1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Marchi</a:t>
            </a: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(2012)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impact_decay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4984" y="758952"/>
            <a:ext cx="6583680" cy="4937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5625"/>
            <a:ext cx="9144000" cy="1195388"/>
          </a:xfrm>
        </p:spPr>
        <p:txBody>
          <a:bodyPr/>
          <a:lstStyle/>
          <a:p>
            <a:r>
              <a:rPr lang="en-US" dirty="0" smtClean="0"/>
              <a:t>Basin Formation on the Earth and Moon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17674"/>
            <a:ext cx="9144000" cy="1283881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 smtClean="0"/>
              <a:t>If the E-belt produced ~9 lunar basins: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/>
              <a:t>Normalize using youngest basin Orientale with age of 3.7-3.8 Ga.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FFF00"/>
                </a:solidFill>
              </a:rPr>
              <a:t>This predicts LHB starts at ~4.1-4.2 </a:t>
            </a:r>
            <a:r>
              <a:rPr lang="en-US" sz="2000" dirty="0" err="1" smtClean="0">
                <a:solidFill>
                  <a:srgbClr val="FFFF00"/>
                </a:solidFill>
              </a:rPr>
              <a:t>Ga</a:t>
            </a:r>
            <a:r>
              <a:rPr lang="en-US" sz="2000" dirty="0" smtClean="0">
                <a:solidFill>
                  <a:srgbClr val="FFFF00"/>
                </a:solidFill>
              </a:rPr>
              <a:t> and lasts ~400 My on Moon</a:t>
            </a:r>
            <a:r>
              <a:rPr lang="en-US" sz="2000" dirty="0" smtClean="0"/>
              <a:t>.    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1786678" y="1446274"/>
            <a:ext cx="1618526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Earth</a:t>
            </a:r>
            <a:endParaRPr lang="en-US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777858" y="2238584"/>
            <a:ext cx="1618526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Moon</a:t>
            </a:r>
            <a:endParaRPr lang="en-US" sz="1600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4" name="Group 27"/>
          <p:cNvGrpSpPr/>
          <p:nvPr/>
        </p:nvGrpSpPr>
        <p:grpSpPr>
          <a:xfrm>
            <a:off x="2817642" y="1146999"/>
            <a:ext cx="613264" cy="3748338"/>
            <a:chOff x="2815737" y="1017459"/>
            <a:chExt cx="613264" cy="3748338"/>
          </a:xfrm>
        </p:grpSpPr>
        <p:sp>
          <p:nvSpPr>
            <p:cNvPr id="7" name="Rectangle 6"/>
            <p:cNvSpPr/>
            <p:nvPr/>
          </p:nvSpPr>
          <p:spPr bwMode="auto">
            <a:xfrm>
              <a:off x="2895600" y="1020059"/>
              <a:ext cx="418073" cy="3745738"/>
            </a:xfrm>
            <a:prstGeom prst="rect">
              <a:avLst/>
            </a:prstGeom>
            <a:solidFill>
              <a:srgbClr val="FF00FF">
                <a:alpha val="2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indent="-228600">
                <a:buClr>
                  <a:srgbClr val="FFFFFF"/>
                </a:buClr>
              </a:pPr>
              <a:endPara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Text Box 18"/>
            <p:cNvSpPr txBox="1">
              <a:spLocks noChangeArrowheads="1"/>
            </p:cNvSpPr>
            <p:nvPr/>
          </p:nvSpPr>
          <p:spPr bwMode="auto">
            <a:xfrm>
              <a:off x="2815737" y="1017459"/>
              <a:ext cx="61326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FFFFFF"/>
                </a:buClr>
                <a:buFont typeface="Wingdings" pitchFamily="2" charset="2"/>
                <a:buNone/>
              </a:pPr>
              <a:r>
                <a:rPr lang="en-US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LHB</a:t>
              </a:r>
              <a:endPara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cxnSp>
        <p:nvCxnSpPr>
          <p:cNvPr id="19" name="Straight Connector 18"/>
          <p:cNvCxnSpPr/>
          <p:nvPr/>
        </p:nvCxnSpPr>
        <p:spPr bwMode="auto">
          <a:xfrm>
            <a:off x="2262188" y="2931283"/>
            <a:ext cx="4962525" cy="0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3209925" y="4736269"/>
            <a:ext cx="1352550" cy="4763"/>
          </a:xfrm>
          <a:prstGeom prst="line">
            <a:avLst/>
          </a:prstGeom>
          <a:noFill/>
          <a:ln w="381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4581525" y="4798182"/>
            <a:ext cx="2071688" cy="0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3326201" y="4445759"/>
            <a:ext cx="1141022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600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Archean</a:t>
            </a:r>
            <a:endParaRPr lang="en-US" sz="160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4576763" y="4507675"/>
            <a:ext cx="2081211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6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Proterozoic</a:t>
            </a:r>
            <a:endParaRPr lang="en-US" sz="16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5" name="Group 30"/>
          <p:cNvGrpSpPr/>
          <p:nvPr/>
        </p:nvGrpSpPr>
        <p:grpSpPr>
          <a:xfrm>
            <a:off x="3259884" y="1433498"/>
            <a:ext cx="3782759" cy="1533539"/>
            <a:chOff x="3282462" y="1301101"/>
            <a:chExt cx="3782759" cy="1533539"/>
          </a:xfrm>
        </p:grpSpPr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4027610" y="1301101"/>
              <a:ext cx="3037611" cy="338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FFFFFF"/>
                </a:buClr>
                <a:buFont typeface="Wingdings" pitchFamily="2" charset="2"/>
                <a:buNone/>
              </a:pPr>
              <a:r>
                <a:rPr lang="en-US" sz="1600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Orientale (~3.7-3.8 </a:t>
              </a:r>
              <a:r>
                <a:rPr lang="en-US" sz="1600" dirty="0" err="1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Ga</a:t>
              </a:r>
              <a:r>
                <a:rPr lang="en-US" sz="1600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)</a:t>
              </a:r>
              <a:endParaRPr lang="en-US" sz="16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rot="10800000" flipV="1">
              <a:off x="3376244" y="1579099"/>
              <a:ext cx="1219202" cy="1140655"/>
            </a:xfrm>
            <a:prstGeom prst="straightConnector1">
              <a:avLst/>
            </a:prstGeom>
            <a:noFill/>
            <a:ln w="381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" name="Oval 28"/>
            <p:cNvSpPr/>
            <p:nvPr/>
          </p:nvSpPr>
          <p:spPr bwMode="auto">
            <a:xfrm>
              <a:off x="3282462" y="2743200"/>
              <a:ext cx="91440" cy="91440"/>
            </a:xfrm>
            <a:prstGeom prst="ellipse">
              <a:avLst/>
            </a:prstGeom>
            <a:solidFill>
              <a:srgbClr val="00FF0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indent="-228600">
                <a:buClr>
                  <a:srgbClr val="FFFFFF"/>
                </a:buClr>
              </a:pPr>
              <a:endPara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 bwMode="auto">
          <a:xfrm rot="5400000">
            <a:off x="1023938" y="3027997"/>
            <a:ext cx="3743325" cy="0"/>
          </a:xfrm>
          <a:prstGeom prst="line">
            <a:avLst/>
          </a:prstGeom>
          <a:noFill/>
          <a:ln w="12700" cap="flat" cmpd="sng" algn="ctr">
            <a:solidFill>
              <a:srgbClr val="FF1D1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mpact_decay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4984" y="690372"/>
            <a:ext cx="6583680" cy="4937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5625"/>
            <a:ext cx="9144000" cy="1195388"/>
          </a:xfrm>
        </p:spPr>
        <p:txBody>
          <a:bodyPr/>
          <a:lstStyle/>
          <a:p>
            <a:r>
              <a:rPr lang="en-US" dirty="0" smtClean="0"/>
              <a:t>K/T-Sized Craters on the Earth and Moon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91553"/>
            <a:ext cx="9144000" cy="1266447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K/T-size craters on Moon after 3.7 </a:t>
            </a:r>
            <a:r>
              <a:rPr lang="en-US" dirty="0" err="1" smtClean="0"/>
              <a:t>Ga</a:t>
            </a:r>
            <a:r>
              <a:rPr lang="en-US" dirty="0" smtClean="0"/>
              <a:t> (</a:t>
            </a:r>
            <a:r>
              <a:rPr lang="en-US" i="1" dirty="0" smtClean="0"/>
              <a:t>D</a:t>
            </a:r>
            <a:r>
              <a:rPr lang="en-US" dirty="0" smtClean="0"/>
              <a:t> &gt; 150-300 km):</a:t>
            </a:r>
          </a:p>
          <a:p>
            <a:pPr lvl="1">
              <a:spcAft>
                <a:spcPts val="0"/>
              </a:spcAft>
            </a:pPr>
            <a:r>
              <a:rPr lang="en-US" sz="2000" dirty="0" smtClean="0">
                <a:ea typeface="+mn-ea"/>
                <a:cs typeface="+mn-cs"/>
              </a:rPr>
              <a:t>3 model and 3 observed craters in </a:t>
            </a:r>
            <a:r>
              <a:rPr lang="en-US" sz="2000" i="1" dirty="0" smtClean="0">
                <a:ea typeface="+mn-ea"/>
                <a:cs typeface="+mn-cs"/>
              </a:rPr>
              <a:t>Late </a:t>
            </a:r>
            <a:r>
              <a:rPr lang="en-US" sz="2000" i="1" dirty="0" err="1" smtClean="0">
                <a:ea typeface="+mn-ea"/>
                <a:cs typeface="+mn-cs"/>
              </a:rPr>
              <a:t>Imbrian</a:t>
            </a:r>
            <a:r>
              <a:rPr lang="en-US" sz="2000" dirty="0" smtClean="0">
                <a:ea typeface="+mn-ea"/>
                <a:cs typeface="+mn-cs"/>
              </a:rPr>
              <a:t> (~3.2 to ~3.7 </a:t>
            </a:r>
            <a:r>
              <a:rPr lang="en-US" sz="2000" dirty="0" err="1" smtClean="0">
                <a:ea typeface="+mn-ea"/>
                <a:cs typeface="+mn-cs"/>
              </a:rPr>
              <a:t>Ga</a:t>
            </a:r>
            <a:r>
              <a:rPr lang="en-US" sz="2000" dirty="0" smtClean="0">
                <a:ea typeface="+mn-ea"/>
                <a:cs typeface="+mn-cs"/>
              </a:rPr>
              <a:t>). </a:t>
            </a:r>
          </a:p>
          <a:p>
            <a:pPr lvl="1">
              <a:spcAft>
                <a:spcPts val="0"/>
              </a:spcAft>
            </a:pPr>
            <a:r>
              <a:rPr lang="en-US" sz="2000" dirty="0" smtClean="0">
                <a:ea typeface="+mn-ea"/>
                <a:cs typeface="+mn-cs"/>
              </a:rPr>
              <a:t>1 model and 1 observed crater in </a:t>
            </a:r>
            <a:r>
              <a:rPr lang="en-US" sz="2000" i="1" dirty="0" err="1" smtClean="0"/>
              <a:t>Eratostenian</a:t>
            </a:r>
            <a:r>
              <a:rPr lang="en-US" sz="2000" i="1" dirty="0" smtClean="0"/>
              <a:t> </a:t>
            </a:r>
            <a:r>
              <a:rPr lang="en-US" sz="2000" dirty="0" smtClean="0">
                <a:ea typeface="+mn-ea"/>
                <a:cs typeface="+mn-cs"/>
              </a:rPr>
              <a:t>(~1.5 to ~3.2 </a:t>
            </a:r>
            <a:r>
              <a:rPr lang="en-US" sz="2000" dirty="0" err="1" smtClean="0">
                <a:ea typeface="+mn-ea"/>
                <a:cs typeface="+mn-cs"/>
              </a:rPr>
              <a:t>Ga</a:t>
            </a:r>
            <a:r>
              <a:rPr lang="en-US" sz="2000" dirty="0" smtClean="0">
                <a:ea typeface="+mn-ea"/>
                <a:cs typeface="+mn-cs"/>
              </a:rPr>
              <a:t>). </a:t>
            </a:r>
          </a:p>
          <a:p>
            <a:pPr lvl="1">
              <a:spcAft>
                <a:spcPts val="0"/>
              </a:spcAft>
            </a:pPr>
            <a:endParaRPr lang="en-US" sz="2000" dirty="0"/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1760022" y="1215235"/>
            <a:ext cx="1618526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Earth</a:t>
            </a:r>
            <a:endParaRPr lang="en-US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772922" y="1971376"/>
            <a:ext cx="1618526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Moon</a:t>
            </a:r>
            <a:endParaRPr lang="en-US" sz="1600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4" name="Group 40"/>
          <p:cNvGrpSpPr/>
          <p:nvPr/>
        </p:nvGrpSpPr>
        <p:grpSpPr>
          <a:xfrm>
            <a:off x="3326131" y="1398651"/>
            <a:ext cx="3696788" cy="1554098"/>
            <a:chOff x="3326131" y="1398651"/>
            <a:chExt cx="3696788" cy="1554098"/>
          </a:xfrm>
        </p:grpSpPr>
        <p:sp>
          <p:nvSpPr>
            <p:cNvPr id="7" name="Rectangle 6"/>
            <p:cNvSpPr/>
            <p:nvPr/>
          </p:nvSpPr>
          <p:spPr bwMode="auto">
            <a:xfrm>
              <a:off x="3326131" y="2605088"/>
              <a:ext cx="538162" cy="347661"/>
            </a:xfrm>
            <a:prstGeom prst="rect">
              <a:avLst/>
            </a:prstGeom>
            <a:solidFill>
              <a:srgbClr val="FF00FF">
                <a:alpha val="20000"/>
              </a:srgbClr>
            </a:solidFill>
            <a:ln w="127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indent="-228600">
                <a:buClr>
                  <a:srgbClr val="FFFFFF"/>
                </a:buClr>
              </a:pPr>
              <a:endPara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Text Box 18"/>
            <p:cNvSpPr txBox="1">
              <a:spLocks noChangeArrowheads="1"/>
            </p:cNvSpPr>
            <p:nvPr/>
          </p:nvSpPr>
          <p:spPr bwMode="auto">
            <a:xfrm>
              <a:off x="3891164" y="1398651"/>
              <a:ext cx="3131755" cy="338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FFFFFF"/>
                </a:buClr>
                <a:buFont typeface="Wingdings" pitchFamily="2" charset="2"/>
                <a:buNone/>
              </a:pPr>
              <a:r>
                <a:rPr lang="en-US" sz="1600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3-Model 3-Obs (3.2-3.7 </a:t>
              </a:r>
              <a:r>
                <a:rPr lang="en-US" sz="1600" dirty="0" err="1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Ga</a:t>
              </a:r>
              <a:r>
                <a:rPr lang="en-US" sz="1600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)</a:t>
              </a:r>
              <a:endParaRPr lang="en-US" sz="16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rot="5400000">
              <a:off x="3676704" y="1878861"/>
              <a:ext cx="899634" cy="525198"/>
            </a:xfrm>
            <a:prstGeom prst="straightConnector1">
              <a:avLst/>
            </a:prstGeom>
            <a:noFill/>
            <a:ln w="381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cxnSp>
        <p:nvCxnSpPr>
          <p:cNvPr id="15" name="Straight Connector 14"/>
          <p:cNvCxnSpPr/>
          <p:nvPr/>
        </p:nvCxnSpPr>
        <p:spPr bwMode="auto">
          <a:xfrm>
            <a:off x="3277701" y="4844212"/>
            <a:ext cx="914400" cy="914400"/>
          </a:xfrm>
          <a:prstGeom prst="line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5" name="Group 39"/>
          <p:cNvGrpSpPr/>
          <p:nvPr/>
        </p:nvGrpSpPr>
        <p:grpSpPr>
          <a:xfrm>
            <a:off x="3855511" y="2385839"/>
            <a:ext cx="5286072" cy="1395585"/>
            <a:chOff x="3855511" y="2385839"/>
            <a:chExt cx="5286072" cy="1395585"/>
          </a:xfrm>
        </p:grpSpPr>
        <p:sp>
          <p:nvSpPr>
            <p:cNvPr id="13" name="Rectangle 12"/>
            <p:cNvSpPr/>
            <p:nvPr/>
          </p:nvSpPr>
          <p:spPr bwMode="auto">
            <a:xfrm>
              <a:off x="3855511" y="2963679"/>
              <a:ext cx="1811511" cy="817745"/>
            </a:xfrm>
            <a:prstGeom prst="rect">
              <a:avLst/>
            </a:prstGeom>
            <a:solidFill>
              <a:srgbClr val="FF00FF">
                <a:alpha val="2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indent="-228600">
                <a:buClr>
                  <a:srgbClr val="FFFFFF"/>
                </a:buClr>
              </a:pPr>
              <a:endPara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 rot="10800000" flipV="1">
              <a:off x="5719236" y="2675466"/>
              <a:ext cx="681565" cy="679735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6245983" y="2385839"/>
              <a:ext cx="2895600" cy="3385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FFFFFF"/>
                </a:buClr>
                <a:buFont typeface="Wingdings" pitchFamily="2" charset="2"/>
                <a:buNone/>
              </a:pPr>
              <a:r>
                <a:rPr lang="en-US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 Model 1-Obs (1.5-3.2 </a:t>
              </a:r>
              <a:r>
                <a:rPr lang="en-US" sz="1600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Ga</a:t>
              </a:r>
              <a:r>
                <a:rPr lang="en-US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)</a:t>
              </a:r>
              <a:endPara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25" name="Text Box 18"/>
          <p:cNvSpPr txBox="1">
            <a:spLocks noChangeArrowheads="1"/>
          </p:cNvSpPr>
          <p:nvPr/>
        </p:nvSpPr>
        <p:spPr bwMode="auto">
          <a:xfrm rot="16200000">
            <a:off x="-904258" y="2817908"/>
            <a:ext cx="4234546" cy="307777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 smtClean="0">
                <a:solidFill>
                  <a:srgbClr val="FFFFFF"/>
                </a:solidFill>
              </a:rPr>
              <a:t>Cumulative Number of K/T or Larger Impacts</a:t>
            </a:r>
            <a:endParaRPr lang="en-US" sz="1400" dirty="0">
              <a:solidFill>
                <a:srgbClr val="FFFFFF"/>
              </a:solidFill>
            </a:endParaRPr>
          </a:p>
        </p:txBody>
      </p:sp>
      <p:grpSp>
        <p:nvGrpSpPr>
          <p:cNvPr id="6" name="Group 25"/>
          <p:cNvGrpSpPr/>
          <p:nvPr/>
        </p:nvGrpSpPr>
        <p:grpSpPr>
          <a:xfrm>
            <a:off x="2817642" y="1081019"/>
            <a:ext cx="613264" cy="3745738"/>
            <a:chOff x="2815737" y="825749"/>
            <a:chExt cx="613264" cy="3745738"/>
          </a:xfrm>
        </p:grpSpPr>
        <p:sp>
          <p:nvSpPr>
            <p:cNvPr id="28" name="Rectangle 27"/>
            <p:cNvSpPr/>
            <p:nvPr/>
          </p:nvSpPr>
          <p:spPr bwMode="auto">
            <a:xfrm>
              <a:off x="2895600" y="825749"/>
              <a:ext cx="418073" cy="3745738"/>
            </a:xfrm>
            <a:prstGeom prst="rect">
              <a:avLst/>
            </a:prstGeom>
            <a:solidFill>
              <a:srgbClr val="FF00FF">
                <a:alpha val="2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indent="-228600">
                <a:buClr>
                  <a:srgbClr val="FFFFFF"/>
                </a:buClr>
              </a:pPr>
              <a:endPara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Text Box 18"/>
            <p:cNvSpPr txBox="1">
              <a:spLocks noChangeArrowheads="1"/>
            </p:cNvSpPr>
            <p:nvPr/>
          </p:nvSpPr>
          <p:spPr bwMode="auto">
            <a:xfrm>
              <a:off x="2815737" y="834579"/>
              <a:ext cx="61326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FFFFFF"/>
                </a:buClr>
                <a:buFont typeface="Wingdings" pitchFamily="2" charset="2"/>
                <a:buNone/>
              </a:pPr>
              <a:r>
                <a:rPr lang="en-US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LHB</a:t>
              </a:r>
              <a:endPara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cxnSp>
        <p:nvCxnSpPr>
          <p:cNvPr id="30" name="Straight Connector 29"/>
          <p:cNvCxnSpPr/>
          <p:nvPr/>
        </p:nvCxnSpPr>
        <p:spPr bwMode="auto">
          <a:xfrm flipV="1">
            <a:off x="3209925" y="4683864"/>
            <a:ext cx="1352550" cy="4763"/>
          </a:xfrm>
          <a:prstGeom prst="line">
            <a:avLst/>
          </a:prstGeom>
          <a:noFill/>
          <a:ln w="381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4581525" y="4745777"/>
            <a:ext cx="2071688" cy="0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2262188" y="2954143"/>
            <a:ext cx="4962525" cy="0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3326201" y="4393354"/>
            <a:ext cx="1141022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600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Archean</a:t>
            </a:r>
            <a:endParaRPr lang="en-US" sz="160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4576763" y="4455270"/>
            <a:ext cx="2081211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6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Proterozoic</a:t>
            </a:r>
            <a:endParaRPr lang="en-US" sz="16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mpact_decay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4984" y="690372"/>
            <a:ext cx="6583680" cy="4937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5625"/>
            <a:ext cx="9144000" cy="1195388"/>
          </a:xfrm>
        </p:spPr>
        <p:txBody>
          <a:bodyPr/>
          <a:lstStyle/>
          <a:p>
            <a:r>
              <a:rPr lang="en-US" dirty="0" smtClean="0"/>
              <a:t>K/T-Sized Craters on the Earth and Moon</a:t>
            </a:r>
            <a:endParaRPr lang="en-US" dirty="0"/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1760022" y="1215235"/>
            <a:ext cx="1618526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Earth</a:t>
            </a:r>
            <a:endParaRPr lang="en-US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772922" y="1971376"/>
            <a:ext cx="1618526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Moon</a:t>
            </a:r>
            <a:endParaRPr lang="en-US" sz="1600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3277701" y="4844212"/>
            <a:ext cx="914400" cy="914400"/>
          </a:xfrm>
          <a:prstGeom prst="line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 Box 18"/>
          <p:cNvSpPr txBox="1">
            <a:spLocks noChangeArrowheads="1"/>
          </p:cNvSpPr>
          <p:nvPr/>
        </p:nvSpPr>
        <p:spPr bwMode="auto">
          <a:xfrm rot="16200000">
            <a:off x="-904258" y="2817908"/>
            <a:ext cx="4234546" cy="307777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 smtClean="0">
                <a:solidFill>
                  <a:srgbClr val="FFFFFF"/>
                </a:solidFill>
              </a:rPr>
              <a:t>Cumulative Number of K/T or Larger Impacts</a:t>
            </a:r>
            <a:endParaRPr lang="en-US" sz="1400" dirty="0">
              <a:solidFill>
                <a:srgbClr val="FFFFFF"/>
              </a:solidFill>
            </a:endParaRPr>
          </a:p>
        </p:txBody>
      </p:sp>
      <p:grpSp>
        <p:nvGrpSpPr>
          <p:cNvPr id="6" name="Group 25"/>
          <p:cNvGrpSpPr/>
          <p:nvPr/>
        </p:nvGrpSpPr>
        <p:grpSpPr>
          <a:xfrm>
            <a:off x="2817642" y="1081019"/>
            <a:ext cx="613264" cy="3745738"/>
            <a:chOff x="2815737" y="825749"/>
            <a:chExt cx="613264" cy="3745738"/>
          </a:xfrm>
        </p:grpSpPr>
        <p:sp>
          <p:nvSpPr>
            <p:cNvPr id="28" name="Rectangle 27"/>
            <p:cNvSpPr/>
            <p:nvPr/>
          </p:nvSpPr>
          <p:spPr bwMode="auto">
            <a:xfrm>
              <a:off x="2895600" y="825749"/>
              <a:ext cx="418073" cy="3745738"/>
            </a:xfrm>
            <a:prstGeom prst="rect">
              <a:avLst/>
            </a:prstGeom>
            <a:solidFill>
              <a:srgbClr val="FF00FF">
                <a:alpha val="2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indent="-228600">
                <a:buClr>
                  <a:srgbClr val="FFFFFF"/>
                </a:buClr>
              </a:pPr>
              <a:endPara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" name="Text Box 18"/>
            <p:cNvSpPr txBox="1">
              <a:spLocks noChangeArrowheads="1"/>
            </p:cNvSpPr>
            <p:nvPr/>
          </p:nvSpPr>
          <p:spPr bwMode="auto">
            <a:xfrm>
              <a:off x="2815737" y="834579"/>
              <a:ext cx="61326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FFFFFF"/>
                </a:buClr>
                <a:buFont typeface="Wingdings" pitchFamily="2" charset="2"/>
                <a:buNone/>
              </a:pPr>
              <a:r>
                <a:rPr lang="en-US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LHB</a:t>
              </a:r>
              <a:endPara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cxnSp>
        <p:nvCxnSpPr>
          <p:cNvPr id="30" name="Straight Connector 29"/>
          <p:cNvCxnSpPr/>
          <p:nvPr/>
        </p:nvCxnSpPr>
        <p:spPr bwMode="auto">
          <a:xfrm flipV="1">
            <a:off x="3209925" y="4683864"/>
            <a:ext cx="1352550" cy="4763"/>
          </a:xfrm>
          <a:prstGeom prst="line">
            <a:avLst/>
          </a:prstGeom>
          <a:noFill/>
          <a:ln w="381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4581525" y="4745777"/>
            <a:ext cx="2071688" cy="0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2262188" y="2954143"/>
            <a:ext cx="4962525" cy="0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3326201" y="4393354"/>
            <a:ext cx="1141022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600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Archean</a:t>
            </a:r>
            <a:endParaRPr lang="en-US" sz="160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4576763" y="4455270"/>
            <a:ext cx="2081211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6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Proterozoic</a:t>
            </a:r>
            <a:endParaRPr lang="en-US" sz="16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0" y="5859463"/>
            <a:ext cx="9144000" cy="711200"/>
          </a:xfrm>
        </p:spPr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en-US" dirty="0" smtClean="0"/>
              <a:t>Look at all of the late Earth impacts!  Can this be real?</a:t>
            </a:r>
            <a:r>
              <a:rPr lang="en-US" sz="2000" dirty="0" smtClean="0"/>
              <a:t>    </a:t>
            </a:r>
          </a:p>
        </p:txBody>
      </p:sp>
      <p:sp>
        <p:nvSpPr>
          <p:cNvPr id="34" name="Down Arrow 33"/>
          <p:cNvSpPr/>
          <p:nvPr/>
        </p:nvSpPr>
        <p:spPr bwMode="auto">
          <a:xfrm rot="2515677">
            <a:off x="4380265" y="1140707"/>
            <a:ext cx="903287" cy="1320800"/>
          </a:xfrm>
          <a:prstGeom prst="downArrow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Impact Spherule Layers on Earth</a:t>
            </a:r>
            <a:endParaRPr lang="en-US" dirty="0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0" y="4359275"/>
            <a:ext cx="9144000" cy="2014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K/T-sized impacts vaporize and eject silicates.</a:t>
            </a:r>
          </a:p>
          <a:p>
            <a:pPr marL="34290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defRPr/>
            </a:pP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Melt droplets go above Earth’s atmosphere, cool, fall back, and produce global spherule beds.</a:t>
            </a:r>
          </a:p>
          <a:p>
            <a:pPr marL="342900" indent="-28575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defRPr/>
            </a:pPr>
            <a:r>
              <a:rPr lang="en-US" sz="24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While coverage gaps exist, </a:t>
            </a:r>
            <a:r>
              <a:rPr lang="en-US" sz="24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spherule </a:t>
            </a:r>
            <a:r>
              <a:rPr lang="en-US" sz="24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beds tell us about big impacts </a:t>
            </a:r>
            <a:r>
              <a:rPr lang="en-US" sz="24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in </a:t>
            </a:r>
            <a:r>
              <a:rPr lang="en-US" sz="2400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Archean</a:t>
            </a:r>
            <a:r>
              <a:rPr lang="en-US" sz="24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, even if the craters are now gone! </a:t>
            </a:r>
            <a:endParaRPr lang="en-US" sz="2400" kern="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146757" y="6550025"/>
            <a:ext cx="8997244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Kyte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(2003); Simonson and Glass (2004); Lowe and </a:t>
            </a: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Byerly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(2010</a:t>
            </a: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); Johnson and </a:t>
            </a:r>
            <a:r>
              <a:rPr lang="en-US" sz="14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Melosh</a:t>
            </a: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(2012)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0" name="armageddon3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938" y="1327150"/>
            <a:ext cx="6226175" cy="26511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915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2725" y="1331913"/>
            <a:ext cx="2416175" cy="26527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737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26225" y="1354138"/>
            <a:ext cx="2290763" cy="303212"/>
          </a:xfrm>
          <a:solidFill>
            <a:srgbClr val="000000">
              <a:alpha val="69804"/>
            </a:srgbClr>
          </a:solidFill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en-US" sz="1600" dirty="0" smtClean="0"/>
              <a:t>2.63 </a:t>
            </a:r>
            <a:r>
              <a:rPr lang="en-US" sz="1600" dirty="0" err="1" smtClean="0"/>
              <a:t>Ga</a:t>
            </a:r>
            <a:r>
              <a:rPr lang="en-US" sz="1600" dirty="0" smtClean="0"/>
              <a:t> Spherules</a:t>
            </a:r>
            <a:endParaRPr lang="en-US" sz="1600" dirty="0"/>
          </a:p>
        </p:txBody>
      </p:sp>
      <p:pic>
        <p:nvPicPr>
          <p:cNvPr id="4916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83488" y="3421063"/>
            <a:ext cx="1501775" cy="12811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7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impact_decay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4984" y="875568"/>
            <a:ext cx="6583680" cy="4937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2335"/>
            <a:ext cx="9144000" cy="1195388"/>
          </a:xfrm>
        </p:spPr>
        <p:txBody>
          <a:bodyPr/>
          <a:lstStyle/>
          <a:p>
            <a:r>
              <a:rPr lang="en-US" dirty="0" smtClean="0"/>
              <a:t>K/T-Sized Craters on the Earth and Moon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06365"/>
            <a:ext cx="9144000" cy="883929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Excellent match between model K/T-sized or larger events and spherule beds/craters over </a:t>
            </a:r>
            <a:r>
              <a:rPr lang="en-US" dirty="0" err="1" smtClean="0"/>
              <a:t>Archean</a:t>
            </a:r>
            <a:r>
              <a:rPr lang="en-US" dirty="0" smtClean="0"/>
              <a:t> &amp; </a:t>
            </a:r>
            <a:r>
              <a:rPr lang="en-US" dirty="0" err="1" smtClean="0"/>
              <a:t>Proterozoic</a:t>
            </a:r>
            <a:r>
              <a:rPr lang="en-US" dirty="0" smtClean="0"/>
              <a:t>.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3557588" y="2227484"/>
            <a:ext cx="259555" cy="108172"/>
          </a:xfrm>
          <a:prstGeom prst="rect">
            <a:avLst/>
          </a:prstGeom>
          <a:solidFill>
            <a:srgbClr val="FF00FF">
              <a:alpha val="20000"/>
            </a:srgbClr>
          </a:solidFill>
          <a:ln w="127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3660929" y="1255974"/>
            <a:ext cx="2707209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9-Model 10-Obs (3.23-3.47 </a:t>
            </a:r>
            <a:r>
              <a:rPr lang="en-US" sz="1400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</a:t>
            </a:r>
            <a:r>
              <a:rPr lang="en-US" sz="14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sz="140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rot="5400000">
            <a:off x="3633791" y="1702925"/>
            <a:ext cx="697022" cy="330315"/>
          </a:xfrm>
          <a:prstGeom prst="straightConnector1">
            <a:avLst/>
          </a:prstGeom>
          <a:noFill/>
          <a:ln w="38100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3310359" y="4845221"/>
            <a:ext cx="914400" cy="914400"/>
          </a:xfrm>
          <a:prstGeom prst="line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" name="Group 60"/>
          <p:cNvGrpSpPr/>
          <p:nvPr/>
        </p:nvGrpSpPr>
        <p:grpSpPr>
          <a:xfrm>
            <a:off x="4424363" y="1646479"/>
            <a:ext cx="2892838" cy="1079701"/>
            <a:chOff x="4424363" y="1465855"/>
            <a:chExt cx="2892838" cy="1079701"/>
          </a:xfrm>
        </p:grpSpPr>
        <p:cxnSp>
          <p:nvCxnSpPr>
            <p:cNvPr id="21" name="Straight Arrow Connector 20"/>
            <p:cNvCxnSpPr/>
            <p:nvPr/>
          </p:nvCxnSpPr>
          <p:spPr bwMode="auto">
            <a:xfrm rot="5400000">
              <a:off x="4471481" y="1893265"/>
              <a:ext cx="676611" cy="351746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4442065" y="1465855"/>
              <a:ext cx="2875136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FFFFFF"/>
                </a:buClr>
                <a:buFont typeface="Wingdings" pitchFamily="2" charset="2"/>
                <a:buNone/>
              </a:pPr>
              <a:r>
                <a:rPr lang="en-US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3-Model 4-Obs (2.49-2.63 </a:t>
              </a:r>
              <a:r>
                <a:rPr lang="en-US" sz="1400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Ga</a:t>
              </a:r>
              <a:r>
                <a:rPr lang="en-US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)</a:t>
              </a:r>
              <a:endPara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4424363" y="2424113"/>
              <a:ext cx="202406" cy="121443"/>
            </a:xfrm>
            <a:prstGeom prst="rect">
              <a:avLst/>
            </a:prstGeom>
            <a:solidFill>
              <a:srgbClr val="FF00FF">
                <a:alpha val="2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indent="-228600">
                <a:buClr>
                  <a:srgbClr val="FFFFFF"/>
                </a:buClr>
              </a:pPr>
              <a:endPara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" name="Group 61"/>
          <p:cNvGrpSpPr/>
          <p:nvPr/>
        </p:nvGrpSpPr>
        <p:grpSpPr>
          <a:xfrm>
            <a:off x="4933962" y="2059732"/>
            <a:ext cx="3020264" cy="992680"/>
            <a:chOff x="4933962" y="1879108"/>
            <a:chExt cx="3020264" cy="992680"/>
          </a:xfrm>
        </p:grpSpPr>
        <p:sp>
          <p:nvSpPr>
            <p:cNvPr id="13" name="Rectangle 12"/>
            <p:cNvSpPr/>
            <p:nvPr/>
          </p:nvSpPr>
          <p:spPr bwMode="auto">
            <a:xfrm>
              <a:off x="4933962" y="2706475"/>
              <a:ext cx="533387" cy="165313"/>
            </a:xfrm>
            <a:prstGeom prst="rect">
              <a:avLst/>
            </a:prstGeom>
            <a:solidFill>
              <a:srgbClr val="FF00FF">
                <a:alpha val="20000"/>
              </a:srgbClr>
            </a:solidFill>
            <a:ln w="127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indent="-228600">
                <a:buClr>
                  <a:srgbClr val="FFFFFF"/>
                </a:buClr>
              </a:pPr>
              <a:endPara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 bwMode="auto">
            <a:xfrm rot="5400000">
              <a:off x="5338763" y="2271715"/>
              <a:ext cx="533403" cy="295273"/>
            </a:xfrm>
            <a:prstGeom prst="straightConnector1">
              <a:avLst/>
            </a:prstGeom>
            <a:noFill/>
            <a:ln w="38100" cap="flat" cmpd="sng" algn="ctr">
              <a:solidFill>
                <a:srgbClr val="00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5264146" y="1879108"/>
              <a:ext cx="2690080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FFFFFF"/>
                </a:buClr>
                <a:buFont typeface="Wingdings" pitchFamily="2" charset="2"/>
                <a:buNone/>
              </a:pPr>
              <a:r>
                <a:rPr lang="en-US" sz="1400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2-Model 2-Obs (1.6-2.1 </a:t>
              </a:r>
              <a:r>
                <a:rPr lang="en-US" sz="1400" dirty="0" err="1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Ga</a:t>
              </a:r>
              <a:r>
                <a:rPr lang="en-US" sz="1400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)</a:t>
              </a:r>
              <a:endParaRPr lang="en-US" sz="14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6" name="Group 62"/>
          <p:cNvGrpSpPr/>
          <p:nvPr/>
        </p:nvGrpSpPr>
        <p:grpSpPr>
          <a:xfrm>
            <a:off x="5475855" y="2373957"/>
            <a:ext cx="3347722" cy="1137487"/>
            <a:chOff x="5475855" y="2193333"/>
            <a:chExt cx="3347722" cy="1137487"/>
          </a:xfrm>
        </p:grpSpPr>
        <p:sp>
          <p:nvSpPr>
            <p:cNvPr id="23" name="Rectangle 22"/>
            <p:cNvSpPr/>
            <p:nvPr/>
          </p:nvSpPr>
          <p:spPr bwMode="auto">
            <a:xfrm>
              <a:off x="5475855" y="2884506"/>
              <a:ext cx="1164482" cy="446314"/>
            </a:xfrm>
            <a:prstGeom prst="rect">
              <a:avLst/>
            </a:prstGeom>
            <a:solidFill>
              <a:srgbClr val="FF00FF">
                <a:alpha val="2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indent="-228600">
                <a:buClr>
                  <a:srgbClr val="FFFFFF"/>
                </a:buClr>
              </a:pPr>
              <a:endPara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 bwMode="auto">
            <a:xfrm rot="5400000">
              <a:off x="6471561" y="2554747"/>
              <a:ext cx="443595" cy="198666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9" name="Text Box 18"/>
            <p:cNvSpPr txBox="1">
              <a:spLocks noChangeArrowheads="1"/>
            </p:cNvSpPr>
            <p:nvPr/>
          </p:nvSpPr>
          <p:spPr bwMode="auto">
            <a:xfrm>
              <a:off x="6396061" y="2193333"/>
              <a:ext cx="2427516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FFFFFF"/>
                </a:buClr>
                <a:buFont typeface="Wingdings" pitchFamily="2" charset="2"/>
                <a:buNone/>
              </a:pPr>
              <a:r>
                <a:rPr lang="en-US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1-Model 0-Obs (0.6-1.6 </a:t>
              </a:r>
              <a:r>
                <a:rPr lang="en-US" sz="1400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Ga</a:t>
              </a:r>
              <a:r>
                <a:rPr lang="en-US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)</a:t>
              </a:r>
              <a:endPara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44" name="Text Box 18"/>
          <p:cNvSpPr txBox="1">
            <a:spLocks noChangeArrowheads="1"/>
          </p:cNvSpPr>
          <p:nvPr/>
        </p:nvSpPr>
        <p:spPr bwMode="auto">
          <a:xfrm rot="16200000">
            <a:off x="-904258" y="3025750"/>
            <a:ext cx="4234546" cy="307777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 smtClean="0">
                <a:solidFill>
                  <a:srgbClr val="FFFFFF"/>
                </a:solidFill>
              </a:rPr>
              <a:t>Cumulative Number of K/T or Larger Impacts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46" name="Text Box 18"/>
          <p:cNvSpPr txBox="1">
            <a:spLocks noChangeArrowheads="1"/>
          </p:cNvSpPr>
          <p:nvPr/>
        </p:nvSpPr>
        <p:spPr bwMode="auto">
          <a:xfrm>
            <a:off x="1760022" y="1395859"/>
            <a:ext cx="1618526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Earth</a:t>
            </a:r>
            <a:endParaRPr lang="en-US" sz="16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7" name="Text Box 18"/>
          <p:cNvSpPr txBox="1">
            <a:spLocks noChangeArrowheads="1"/>
          </p:cNvSpPr>
          <p:nvPr/>
        </p:nvSpPr>
        <p:spPr bwMode="auto">
          <a:xfrm>
            <a:off x="1772922" y="2152000"/>
            <a:ext cx="1618526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Moon</a:t>
            </a:r>
            <a:endParaRPr lang="en-US" sz="1600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8" name="Group 47"/>
          <p:cNvGrpSpPr/>
          <p:nvPr/>
        </p:nvGrpSpPr>
        <p:grpSpPr>
          <a:xfrm>
            <a:off x="2817642" y="1261643"/>
            <a:ext cx="613264" cy="3745738"/>
            <a:chOff x="2815737" y="825749"/>
            <a:chExt cx="613264" cy="3745738"/>
          </a:xfrm>
        </p:grpSpPr>
        <p:sp>
          <p:nvSpPr>
            <p:cNvPr id="49" name="Rectangle 48"/>
            <p:cNvSpPr/>
            <p:nvPr/>
          </p:nvSpPr>
          <p:spPr bwMode="auto">
            <a:xfrm>
              <a:off x="2895600" y="825749"/>
              <a:ext cx="418073" cy="3745738"/>
            </a:xfrm>
            <a:prstGeom prst="rect">
              <a:avLst/>
            </a:prstGeom>
            <a:solidFill>
              <a:srgbClr val="FF00FF">
                <a:alpha val="2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indent="-228600">
                <a:buClr>
                  <a:srgbClr val="FFFFFF"/>
                </a:buClr>
              </a:pPr>
              <a:endPara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" name="Text Box 18"/>
            <p:cNvSpPr txBox="1">
              <a:spLocks noChangeArrowheads="1"/>
            </p:cNvSpPr>
            <p:nvPr/>
          </p:nvSpPr>
          <p:spPr bwMode="auto">
            <a:xfrm>
              <a:off x="2815737" y="834579"/>
              <a:ext cx="613264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FFFFFF"/>
                </a:buClr>
                <a:buFont typeface="Wingdings" pitchFamily="2" charset="2"/>
                <a:buNone/>
              </a:pPr>
              <a:r>
                <a:rPr lang="en-US" sz="14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LHB</a:t>
              </a:r>
              <a:endPara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cxnSp>
        <p:nvCxnSpPr>
          <p:cNvPr id="51" name="Straight Connector 50"/>
          <p:cNvCxnSpPr/>
          <p:nvPr/>
        </p:nvCxnSpPr>
        <p:spPr bwMode="auto">
          <a:xfrm flipV="1">
            <a:off x="3209925" y="4864488"/>
            <a:ext cx="1352550" cy="4763"/>
          </a:xfrm>
          <a:prstGeom prst="line">
            <a:avLst/>
          </a:prstGeom>
          <a:noFill/>
          <a:ln w="381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 flipV="1">
            <a:off x="4581525" y="4926401"/>
            <a:ext cx="2071688" cy="0"/>
          </a:xfrm>
          <a:prstGeom prst="lin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3" name="Text Box 18"/>
          <p:cNvSpPr txBox="1">
            <a:spLocks noChangeArrowheads="1"/>
          </p:cNvSpPr>
          <p:nvPr/>
        </p:nvSpPr>
        <p:spPr bwMode="auto">
          <a:xfrm>
            <a:off x="3326201" y="4573978"/>
            <a:ext cx="1141022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600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Archean</a:t>
            </a:r>
            <a:endParaRPr lang="en-US" sz="160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4" name="Text Box 18"/>
          <p:cNvSpPr txBox="1">
            <a:spLocks noChangeArrowheads="1"/>
          </p:cNvSpPr>
          <p:nvPr/>
        </p:nvSpPr>
        <p:spPr bwMode="auto">
          <a:xfrm>
            <a:off x="4576763" y="4635894"/>
            <a:ext cx="2081211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6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Proterozoic</a:t>
            </a:r>
            <a:endParaRPr lang="en-US" sz="16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cxnSp>
        <p:nvCxnSpPr>
          <p:cNvPr id="64" name="Straight Connector 63"/>
          <p:cNvCxnSpPr/>
          <p:nvPr/>
        </p:nvCxnSpPr>
        <p:spPr bwMode="auto">
          <a:xfrm>
            <a:off x="2262188" y="3134767"/>
            <a:ext cx="4962525" cy="0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4089"/>
          </a:xfrm>
        </p:spPr>
        <p:txBody>
          <a:bodyPr/>
          <a:lstStyle/>
          <a:p>
            <a:r>
              <a:rPr lang="en-US" dirty="0" smtClean="0"/>
              <a:t>How Can The Earth Have Late Impactors?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26665"/>
            <a:ext cx="9144000" cy="378178"/>
          </a:xfrm>
        </p:spPr>
        <p:txBody>
          <a:bodyPr/>
          <a:lstStyle/>
          <a:p>
            <a:r>
              <a:rPr lang="en-US" dirty="0" smtClean="0"/>
              <a:t>The Earth/Moon see the same impacting population, with the impactors hitting in ~20:1 ratio.  </a:t>
            </a:r>
          </a:p>
          <a:p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80" y="894815"/>
            <a:ext cx="5360585" cy="379457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1106311" y="4653686"/>
            <a:ext cx="1806223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95%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Probability of Hitting Earth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3663245" y="4653686"/>
            <a:ext cx="1868311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5%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Probability of Hitting Moon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7954643" y="1593925"/>
            <a:ext cx="274320" cy="274320"/>
          </a:xfrm>
          <a:prstGeom prst="ellipse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8616175" y="1593925"/>
            <a:ext cx="274320" cy="274320"/>
          </a:xfrm>
          <a:prstGeom prst="ellipse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8285407" y="1593925"/>
            <a:ext cx="274320" cy="274320"/>
          </a:xfrm>
          <a:prstGeom prst="ellipse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75"/>
          <p:cNvGrpSpPr/>
          <p:nvPr/>
        </p:nvGrpSpPr>
        <p:grpSpPr>
          <a:xfrm>
            <a:off x="5639295" y="1593925"/>
            <a:ext cx="3251200" cy="2031740"/>
            <a:chOff x="5639295" y="1955173"/>
            <a:chExt cx="3251200" cy="2031740"/>
          </a:xfrm>
        </p:grpSpPr>
        <p:sp>
          <p:nvSpPr>
            <p:cNvPr id="5" name="Oval 4"/>
            <p:cNvSpPr/>
            <p:nvPr/>
          </p:nvSpPr>
          <p:spPr bwMode="auto">
            <a:xfrm>
              <a:off x="5639295" y="1955173"/>
              <a:ext cx="274320" cy="274320"/>
            </a:xfrm>
            <a:prstGeom prst="ellipse">
              <a:avLst/>
            </a:prstGeom>
            <a:solidFill>
              <a:srgbClr val="FF1D1D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indent="-228600">
                <a:buClr>
                  <a:srgbClr val="FFFFFF"/>
                </a:buClr>
              </a:pPr>
              <a:endPara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5970059" y="1955173"/>
              <a:ext cx="274320" cy="274320"/>
            </a:xfrm>
            <a:prstGeom prst="ellipse">
              <a:avLst/>
            </a:prstGeom>
            <a:solidFill>
              <a:srgbClr val="FF1D1D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indent="-228600">
                <a:buClr>
                  <a:srgbClr val="FFFFFF"/>
                </a:buClr>
              </a:pPr>
              <a:endPara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6300823" y="1955173"/>
              <a:ext cx="274320" cy="274320"/>
            </a:xfrm>
            <a:prstGeom prst="ellipse">
              <a:avLst/>
            </a:prstGeom>
            <a:solidFill>
              <a:srgbClr val="FF1D1D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indent="-228600">
                <a:buClr>
                  <a:srgbClr val="FFFFFF"/>
                </a:buClr>
              </a:pPr>
              <a:endPara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6962351" y="1955173"/>
              <a:ext cx="274320" cy="274320"/>
            </a:xfrm>
            <a:prstGeom prst="ellipse">
              <a:avLst/>
            </a:prstGeom>
            <a:solidFill>
              <a:srgbClr val="FF1D1D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indent="-228600">
                <a:buClr>
                  <a:srgbClr val="FFFFFF"/>
                </a:buClr>
              </a:pPr>
              <a:endPara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6631587" y="1955173"/>
              <a:ext cx="274320" cy="274320"/>
            </a:xfrm>
            <a:prstGeom prst="ellipse">
              <a:avLst/>
            </a:prstGeom>
            <a:solidFill>
              <a:srgbClr val="FF1D1D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indent="-228600">
                <a:buClr>
                  <a:srgbClr val="FFFFFF"/>
                </a:buClr>
              </a:pPr>
              <a:endPara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7293115" y="1955173"/>
              <a:ext cx="274320" cy="274320"/>
            </a:xfrm>
            <a:prstGeom prst="ellipse">
              <a:avLst/>
            </a:prstGeom>
            <a:solidFill>
              <a:srgbClr val="FF1D1D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indent="-228600">
                <a:buClr>
                  <a:srgbClr val="FFFFFF"/>
                </a:buClr>
              </a:pPr>
              <a:endPara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7623879" y="1955173"/>
              <a:ext cx="274320" cy="274320"/>
            </a:xfrm>
            <a:prstGeom prst="ellipse">
              <a:avLst/>
            </a:prstGeom>
            <a:solidFill>
              <a:srgbClr val="FF1D1D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742950" indent="-228600">
                <a:buClr>
                  <a:srgbClr val="FFFFFF"/>
                </a:buClr>
              </a:pPr>
              <a:endParaRPr lang="en-US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1" name="Group 19"/>
            <p:cNvGrpSpPr/>
            <p:nvPr/>
          </p:nvGrpSpPr>
          <p:grpSpPr>
            <a:xfrm>
              <a:off x="5639295" y="2306657"/>
              <a:ext cx="3251200" cy="274320"/>
              <a:chOff x="5802488" y="1295398"/>
              <a:chExt cx="3251200" cy="274320"/>
            </a:xfrm>
          </p:grpSpPr>
          <p:sp>
            <p:nvSpPr>
              <p:cNvPr id="21" name="Oval 20"/>
              <p:cNvSpPr/>
              <p:nvPr/>
            </p:nvSpPr>
            <p:spPr bwMode="auto">
              <a:xfrm>
                <a:off x="5802488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2" name="Oval 21"/>
              <p:cNvSpPr/>
              <p:nvPr/>
            </p:nvSpPr>
            <p:spPr bwMode="auto">
              <a:xfrm>
                <a:off x="6133252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3" name="Oval 22"/>
              <p:cNvSpPr/>
              <p:nvPr/>
            </p:nvSpPr>
            <p:spPr bwMode="auto">
              <a:xfrm>
                <a:off x="6464016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" name="Oval 23"/>
              <p:cNvSpPr/>
              <p:nvPr/>
            </p:nvSpPr>
            <p:spPr bwMode="auto">
              <a:xfrm>
                <a:off x="7125544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" name="Oval 24"/>
              <p:cNvSpPr/>
              <p:nvPr/>
            </p:nvSpPr>
            <p:spPr bwMode="auto">
              <a:xfrm>
                <a:off x="6794780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" name="Oval 25"/>
              <p:cNvSpPr/>
              <p:nvPr/>
            </p:nvSpPr>
            <p:spPr bwMode="auto">
              <a:xfrm>
                <a:off x="7456308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7" name="Oval 26"/>
              <p:cNvSpPr/>
              <p:nvPr/>
            </p:nvSpPr>
            <p:spPr bwMode="auto">
              <a:xfrm>
                <a:off x="7787072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" name="Oval 27"/>
              <p:cNvSpPr/>
              <p:nvPr/>
            </p:nvSpPr>
            <p:spPr bwMode="auto">
              <a:xfrm>
                <a:off x="8117836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9" name="Oval 28"/>
              <p:cNvSpPr/>
              <p:nvPr/>
            </p:nvSpPr>
            <p:spPr bwMode="auto">
              <a:xfrm>
                <a:off x="8779368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" name="Oval 29"/>
              <p:cNvSpPr/>
              <p:nvPr/>
            </p:nvSpPr>
            <p:spPr bwMode="auto">
              <a:xfrm>
                <a:off x="8448600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9" name="Group 30"/>
            <p:cNvGrpSpPr/>
            <p:nvPr/>
          </p:nvGrpSpPr>
          <p:grpSpPr>
            <a:xfrm>
              <a:off x="5639295" y="2658141"/>
              <a:ext cx="3251200" cy="274320"/>
              <a:chOff x="5802488" y="1295398"/>
              <a:chExt cx="3251200" cy="274320"/>
            </a:xfrm>
          </p:grpSpPr>
          <p:sp>
            <p:nvSpPr>
              <p:cNvPr id="32" name="Oval 31"/>
              <p:cNvSpPr/>
              <p:nvPr/>
            </p:nvSpPr>
            <p:spPr bwMode="auto">
              <a:xfrm>
                <a:off x="5802488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6133252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4" name="Oval 33"/>
              <p:cNvSpPr/>
              <p:nvPr/>
            </p:nvSpPr>
            <p:spPr bwMode="auto">
              <a:xfrm>
                <a:off x="6464016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5" name="Oval 34"/>
              <p:cNvSpPr/>
              <p:nvPr/>
            </p:nvSpPr>
            <p:spPr bwMode="auto">
              <a:xfrm>
                <a:off x="7125544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6" name="Oval 35"/>
              <p:cNvSpPr/>
              <p:nvPr/>
            </p:nvSpPr>
            <p:spPr bwMode="auto">
              <a:xfrm>
                <a:off x="6794780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7" name="Oval 36"/>
              <p:cNvSpPr/>
              <p:nvPr/>
            </p:nvSpPr>
            <p:spPr bwMode="auto">
              <a:xfrm>
                <a:off x="7456308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8" name="Oval 37"/>
              <p:cNvSpPr/>
              <p:nvPr/>
            </p:nvSpPr>
            <p:spPr bwMode="auto">
              <a:xfrm>
                <a:off x="7787072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9" name="Oval 38"/>
              <p:cNvSpPr/>
              <p:nvPr/>
            </p:nvSpPr>
            <p:spPr bwMode="auto">
              <a:xfrm>
                <a:off x="8117836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0" name="Oval 39"/>
              <p:cNvSpPr/>
              <p:nvPr/>
            </p:nvSpPr>
            <p:spPr bwMode="auto">
              <a:xfrm>
                <a:off x="8779368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" name="Oval 40"/>
              <p:cNvSpPr/>
              <p:nvPr/>
            </p:nvSpPr>
            <p:spPr bwMode="auto">
              <a:xfrm>
                <a:off x="8448600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0" name="Group 41"/>
            <p:cNvGrpSpPr/>
            <p:nvPr/>
          </p:nvGrpSpPr>
          <p:grpSpPr>
            <a:xfrm>
              <a:off x="5639295" y="3009625"/>
              <a:ext cx="3251200" cy="274320"/>
              <a:chOff x="5802488" y="1295398"/>
              <a:chExt cx="3251200" cy="274320"/>
            </a:xfrm>
          </p:grpSpPr>
          <p:sp>
            <p:nvSpPr>
              <p:cNvPr id="43" name="Oval 42"/>
              <p:cNvSpPr/>
              <p:nvPr/>
            </p:nvSpPr>
            <p:spPr bwMode="auto">
              <a:xfrm>
                <a:off x="5802488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4" name="Oval 43"/>
              <p:cNvSpPr/>
              <p:nvPr/>
            </p:nvSpPr>
            <p:spPr bwMode="auto">
              <a:xfrm>
                <a:off x="6133252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5" name="Oval 44"/>
              <p:cNvSpPr/>
              <p:nvPr/>
            </p:nvSpPr>
            <p:spPr bwMode="auto">
              <a:xfrm>
                <a:off x="6464016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6" name="Oval 45"/>
              <p:cNvSpPr/>
              <p:nvPr/>
            </p:nvSpPr>
            <p:spPr bwMode="auto">
              <a:xfrm>
                <a:off x="7125544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7" name="Oval 46"/>
              <p:cNvSpPr/>
              <p:nvPr/>
            </p:nvSpPr>
            <p:spPr bwMode="auto">
              <a:xfrm>
                <a:off x="6794780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8" name="Oval 47"/>
              <p:cNvSpPr/>
              <p:nvPr/>
            </p:nvSpPr>
            <p:spPr bwMode="auto">
              <a:xfrm>
                <a:off x="7456308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9" name="Oval 48"/>
              <p:cNvSpPr/>
              <p:nvPr/>
            </p:nvSpPr>
            <p:spPr bwMode="auto">
              <a:xfrm>
                <a:off x="7787072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" name="Oval 49"/>
              <p:cNvSpPr/>
              <p:nvPr/>
            </p:nvSpPr>
            <p:spPr bwMode="auto">
              <a:xfrm>
                <a:off x="8117836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1" name="Oval 50"/>
              <p:cNvSpPr/>
              <p:nvPr/>
            </p:nvSpPr>
            <p:spPr bwMode="auto">
              <a:xfrm>
                <a:off x="8779368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2" name="Oval 51"/>
              <p:cNvSpPr/>
              <p:nvPr/>
            </p:nvSpPr>
            <p:spPr bwMode="auto">
              <a:xfrm>
                <a:off x="8448600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31" name="Group 52"/>
            <p:cNvGrpSpPr/>
            <p:nvPr/>
          </p:nvGrpSpPr>
          <p:grpSpPr>
            <a:xfrm>
              <a:off x="5639295" y="3361109"/>
              <a:ext cx="3251200" cy="274320"/>
              <a:chOff x="5802488" y="1295398"/>
              <a:chExt cx="3251200" cy="274320"/>
            </a:xfrm>
          </p:grpSpPr>
          <p:sp>
            <p:nvSpPr>
              <p:cNvPr id="54" name="Oval 53"/>
              <p:cNvSpPr/>
              <p:nvPr/>
            </p:nvSpPr>
            <p:spPr bwMode="auto">
              <a:xfrm>
                <a:off x="5802488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5" name="Oval 54"/>
              <p:cNvSpPr/>
              <p:nvPr/>
            </p:nvSpPr>
            <p:spPr bwMode="auto">
              <a:xfrm>
                <a:off x="6133252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6" name="Oval 55"/>
              <p:cNvSpPr/>
              <p:nvPr/>
            </p:nvSpPr>
            <p:spPr bwMode="auto">
              <a:xfrm>
                <a:off x="6464016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7" name="Oval 56"/>
              <p:cNvSpPr/>
              <p:nvPr/>
            </p:nvSpPr>
            <p:spPr bwMode="auto">
              <a:xfrm>
                <a:off x="7125544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8" name="Oval 57"/>
              <p:cNvSpPr/>
              <p:nvPr/>
            </p:nvSpPr>
            <p:spPr bwMode="auto">
              <a:xfrm>
                <a:off x="6794780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9" name="Oval 58"/>
              <p:cNvSpPr/>
              <p:nvPr/>
            </p:nvSpPr>
            <p:spPr bwMode="auto">
              <a:xfrm>
                <a:off x="7456308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0" name="Oval 59"/>
              <p:cNvSpPr/>
              <p:nvPr/>
            </p:nvSpPr>
            <p:spPr bwMode="auto">
              <a:xfrm>
                <a:off x="7787072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1" name="Oval 60"/>
              <p:cNvSpPr/>
              <p:nvPr/>
            </p:nvSpPr>
            <p:spPr bwMode="auto">
              <a:xfrm>
                <a:off x="8117836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2" name="Oval 61"/>
              <p:cNvSpPr/>
              <p:nvPr/>
            </p:nvSpPr>
            <p:spPr bwMode="auto">
              <a:xfrm>
                <a:off x="8779368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3" name="Oval 62"/>
              <p:cNvSpPr/>
              <p:nvPr/>
            </p:nvSpPr>
            <p:spPr bwMode="auto">
              <a:xfrm>
                <a:off x="8448600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42" name="Group 63"/>
            <p:cNvGrpSpPr/>
            <p:nvPr/>
          </p:nvGrpSpPr>
          <p:grpSpPr>
            <a:xfrm>
              <a:off x="5639295" y="3712593"/>
              <a:ext cx="3251200" cy="274320"/>
              <a:chOff x="5802488" y="1295398"/>
              <a:chExt cx="3251200" cy="274320"/>
            </a:xfrm>
          </p:grpSpPr>
          <p:sp>
            <p:nvSpPr>
              <p:cNvPr id="65" name="Oval 64"/>
              <p:cNvSpPr/>
              <p:nvPr/>
            </p:nvSpPr>
            <p:spPr bwMode="auto">
              <a:xfrm>
                <a:off x="5802488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6" name="Oval 65"/>
              <p:cNvSpPr/>
              <p:nvPr/>
            </p:nvSpPr>
            <p:spPr bwMode="auto">
              <a:xfrm>
                <a:off x="6133252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7" name="Oval 66"/>
              <p:cNvSpPr/>
              <p:nvPr/>
            </p:nvSpPr>
            <p:spPr bwMode="auto">
              <a:xfrm>
                <a:off x="6464016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8" name="Oval 67"/>
              <p:cNvSpPr/>
              <p:nvPr/>
            </p:nvSpPr>
            <p:spPr bwMode="auto">
              <a:xfrm>
                <a:off x="7125544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69" name="Oval 68"/>
              <p:cNvSpPr/>
              <p:nvPr/>
            </p:nvSpPr>
            <p:spPr bwMode="auto">
              <a:xfrm>
                <a:off x="6794780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0" name="Oval 69"/>
              <p:cNvSpPr/>
              <p:nvPr/>
            </p:nvSpPr>
            <p:spPr bwMode="auto">
              <a:xfrm>
                <a:off x="7456308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1" name="Oval 70"/>
              <p:cNvSpPr/>
              <p:nvPr/>
            </p:nvSpPr>
            <p:spPr bwMode="auto">
              <a:xfrm>
                <a:off x="7787072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2" name="Oval 71"/>
              <p:cNvSpPr/>
              <p:nvPr/>
            </p:nvSpPr>
            <p:spPr bwMode="auto">
              <a:xfrm>
                <a:off x="8117836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3" name="Oval 72"/>
              <p:cNvSpPr/>
              <p:nvPr/>
            </p:nvSpPr>
            <p:spPr bwMode="auto">
              <a:xfrm>
                <a:off x="8779368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4" name="Oval 73"/>
              <p:cNvSpPr/>
              <p:nvPr/>
            </p:nvSpPr>
            <p:spPr bwMode="auto">
              <a:xfrm>
                <a:off x="8448600" y="1295398"/>
                <a:ext cx="274320" cy="274320"/>
              </a:xfrm>
              <a:prstGeom prst="ellipse">
                <a:avLst/>
              </a:prstGeom>
              <a:solidFill>
                <a:srgbClr val="FF1D1D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742950" indent="-228600">
                  <a:buClr>
                    <a:srgbClr val="FFFFFF"/>
                  </a:buClr>
                </a:pPr>
                <a:endParaRPr lang="en-US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75" name="Text Box 15"/>
          <p:cNvSpPr txBox="1">
            <a:spLocks noChangeArrowheads="1"/>
          </p:cNvSpPr>
          <p:nvPr/>
        </p:nvSpPr>
        <p:spPr bwMode="auto">
          <a:xfrm>
            <a:off x="6101648" y="4664975"/>
            <a:ext cx="242146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 Impactors:</a:t>
            </a:r>
          </a:p>
        </p:txBody>
      </p:sp>
      <p:sp>
        <p:nvSpPr>
          <p:cNvPr id="77" name="Text Box 15"/>
          <p:cNvSpPr txBox="1">
            <a:spLocks noChangeArrowheads="1"/>
          </p:cNvSpPr>
          <p:nvPr/>
        </p:nvSpPr>
        <p:spPr bwMode="auto">
          <a:xfrm>
            <a:off x="5789084" y="4972597"/>
            <a:ext cx="294639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~3 hit the Moon (5%)</a:t>
            </a:r>
          </a:p>
        </p:txBody>
      </p:sp>
      <p:sp>
        <p:nvSpPr>
          <p:cNvPr id="78" name="Text Box 15"/>
          <p:cNvSpPr txBox="1">
            <a:spLocks noChangeArrowheads="1"/>
          </p:cNvSpPr>
          <p:nvPr/>
        </p:nvSpPr>
        <p:spPr bwMode="auto">
          <a:xfrm>
            <a:off x="5813426" y="5256583"/>
            <a:ext cx="294639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rest strike Earth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22222E-6 3.66327E-6 L -0.41233 0.1036 " pathEditMode="relative" ptsTypes="AA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7778E-6 3.66327E-6 L -0.45192 0.17252 " pathEditMode="relative" ptsTypes="AA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54487E-6 L -0.43455 0.14315 " pathEditMode="relative" ptsTypes="AA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48148E-6 L -0.5875 0.00278 " pathEditMode="relative" ptsTypes="AA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75" grpId="0"/>
      <p:bldP spid="77" grpId="0"/>
      <p:bldP spid="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03" name="Rectangle 3"/>
          <p:cNvSpPr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solidFill>
            <a:schemeClr val="tx2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l="3279" t="8789" r="3767" b="22070"/>
          <a:stretch>
            <a:fillRect/>
          </a:stretch>
        </p:blipFill>
        <p:spPr bwMode="auto">
          <a:xfrm>
            <a:off x="327377" y="891217"/>
            <a:ext cx="8506941" cy="4358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Lunar Basins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 rot="-14195557">
            <a:off x="844462" y="2747347"/>
            <a:ext cx="1285875" cy="588962"/>
          </a:xfrm>
          <a:prstGeom prst="leftArrow">
            <a:avLst>
              <a:gd name="adj1" fmla="val 50000"/>
              <a:gd name="adj2" fmla="val 54582"/>
            </a:avLst>
          </a:prstGeom>
          <a:solidFill>
            <a:srgbClr val="FF0000"/>
          </a:solidFill>
          <a:ln w="3810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 rot="-14195557">
            <a:off x="7477034" y="4276990"/>
            <a:ext cx="1285875" cy="588962"/>
          </a:xfrm>
          <a:prstGeom prst="leftArrow">
            <a:avLst>
              <a:gd name="adj1" fmla="val 50000"/>
              <a:gd name="adj2" fmla="val 54582"/>
            </a:avLst>
          </a:prstGeom>
          <a:solidFill>
            <a:srgbClr val="FF0000"/>
          </a:solidFill>
          <a:ln w="3810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7554912" y="2679524"/>
            <a:ext cx="1589088" cy="523875"/>
          </a:xfrm>
          <a:prstGeom prst="rect">
            <a:avLst/>
          </a:prstGeom>
          <a:solidFill>
            <a:schemeClr val="tx2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>
                <a:solidFill>
                  <a:srgbClr val="FFFF00"/>
                </a:solidFill>
              </a:rPr>
              <a:t>Orientale Basin (</a:t>
            </a:r>
            <a:r>
              <a:rPr lang="en-US" sz="1400" dirty="0" smtClean="0">
                <a:solidFill>
                  <a:srgbClr val="FFFF00"/>
                </a:solidFill>
              </a:rPr>
              <a:t>3.80-3.72 </a:t>
            </a:r>
            <a:r>
              <a:rPr lang="en-US" sz="1400" dirty="0" err="1">
                <a:solidFill>
                  <a:srgbClr val="FFFF00"/>
                </a:solidFill>
              </a:rPr>
              <a:t>Ga</a:t>
            </a:r>
            <a:r>
              <a:rPr lang="en-US" sz="14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403350" y="1244600"/>
            <a:ext cx="1489075" cy="523875"/>
          </a:xfrm>
          <a:prstGeom prst="rect">
            <a:avLst/>
          </a:prstGeom>
          <a:solidFill>
            <a:schemeClr val="tx2"/>
          </a:solidFill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 err="1">
                <a:solidFill>
                  <a:srgbClr val="FFFF00"/>
                </a:solidFill>
              </a:rPr>
              <a:t>Imbrium</a:t>
            </a:r>
            <a:r>
              <a:rPr lang="en-US" sz="1400" dirty="0">
                <a:solidFill>
                  <a:srgbClr val="FFFF00"/>
                </a:solidFill>
              </a:rPr>
              <a:t> Basin (</a:t>
            </a:r>
            <a:r>
              <a:rPr lang="en-US" sz="1400" dirty="0" smtClean="0">
                <a:solidFill>
                  <a:srgbClr val="FFFF00"/>
                </a:solidFill>
              </a:rPr>
              <a:t>3.85-3.91 </a:t>
            </a:r>
            <a:r>
              <a:rPr lang="en-US" sz="1400" dirty="0" err="1">
                <a:solidFill>
                  <a:srgbClr val="FFFF00"/>
                </a:solidFill>
              </a:rPr>
              <a:t>Ga</a:t>
            </a:r>
            <a:r>
              <a:rPr lang="en-US" sz="14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18" name="Rectangle 5"/>
          <p:cNvSpPr txBox="1">
            <a:spLocks noChangeArrowheads="1"/>
          </p:cNvSpPr>
          <p:nvPr/>
        </p:nvSpPr>
        <p:spPr bwMode="auto">
          <a:xfrm>
            <a:off x="0" y="5346695"/>
            <a:ext cx="9144000" cy="11895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285750">
              <a:spcBef>
                <a:spcPct val="35000"/>
              </a:spcBef>
              <a:spcAft>
                <a:spcPts val="0"/>
              </a:spcAft>
              <a:buClr>
                <a:srgbClr val="FF0000"/>
              </a:buClr>
              <a:defRPr/>
            </a:pPr>
            <a:r>
              <a:rPr lang="en-US" sz="2400" kern="0" dirty="0" smtClean="0">
                <a:solidFill>
                  <a:srgbClr val="FFFFFF"/>
                </a:solidFill>
                <a:latin typeface="Arial"/>
              </a:rPr>
              <a:t>Basins with “accepted” ages are big/young: (3.7-3.9 </a:t>
            </a:r>
            <a:r>
              <a:rPr lang="en-US" sz="2400" kern="0" dirty="0" err="1" smtClean="0">
                <a:solidFill>
                  <a:srgbClr val="FFFFFF"/>
                </a:solidFill>
                <a:latin typeface="Arial"/>
              </a:rPr>
              <a:t>Ga</a:t>
            </a:r>
            <a:r>
              <a:rPr lang="en-US" sz="2400" kern="0" dirty="0" smtClean="0">
                <a:solidFill>
                  <a:srgbClr val="FFFFFF"/>
                </a:solidFill>
                <a:latin typeface="Arial"/>
              </a:rPr>
              <a:t>): </a:t>
            </a:r>
            <a:r>
              <a:rPr lang="en-US" sz="2400" kern="0" dirty="0" err="1" smtClean="0">
                <a:solidFill>
                  <a:srgbClr val="FFFFFF"/>
                </a:solidFill>
                <a:latin typeface="Arial"/>
              </a:rPr>
              <a:t>Imbrium</a:t>
            </a:r>
            <a:r>
              <a:rPr lang="en-US" sz="2400" kern="0" dirty="0" smtClean="0">
                <a:solidFill>
                  <a:srgbClr val="FFFFFF"/>
                </a:solidFill>
                <a:latin typeface="Arial"/>
              </a:rPr>
              <a:t> (1,200 km) and Orientale (930 km).</a:t>
            </a: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1" y="6550223"/>
            <a:ext cx="9144000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 smtClean="0">
                <a:solidFill>
                  <a:srgbClr val="FFFF00"/>
                </a:solidFill>
              </a:rPr>
              <a:t>Sample references: </a:t>
            </a:r>
            <a:r>
              <a:rPr lang="en-US" sz="1400" dirty="0" err="1" smtClean="0">
                <a:solidFill>
                  <a:srgbClr val="FFFF00"/>
                </a:solidFill>
              </a:rPr>
              <a:t>Wilhelms</a:t>
            </a:r>
            <a:r>
              <a:rPr lang="en-US" sz="1400" dirty="0" smtClean="0">
                <a:solidFill>
                  <a:srgbClr val="FFFF00"/>
                </a:solidFill>
              </a:rPr>
              <a:t> (1987); </a:t>
            </a:r>
            <a:r>
              <a:rPr lang="en-US" sz="1400" dirty="0" err="1" smtClean="0">
                <a:solidFill>
                  <a:srgbClr val="FFFF00"/>
                </a:solidFill>
              </a:rPr>
              <a:t>Stoffler</a:t>
            </a:r>
            <a:r>
              <a:rPr lang="en-US" sz="1400" dirty="0" smtClean="0">
                <a:solidFill>
                  <a:srgbClr val="FFFF00"/>
                </a:solidFill>
              </a:rPr>
              <a:t> and Ryder (2001); Topography from LOLA  on LRO 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50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4089"/>
          </a:xfrm>
        </p:spPr>
        <p:txBody>
          <a:bodyPr/>
          <a:lstStyle/>
          <a:p>
            <a:r>
              <a:rPr lang="en-US" dirty="0" smtClean="0"/>
              <a:t>How Can The Earth Have Late Impactors?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26665"/>
            <a:ext cx="9144000" cy="378178"/>
          </a:xfrm>
        </p:spPr>
        <p:txBody>
          <a:bodyPr/>
          <a:lstStyle/>
          <a:p>
            <a:r>
              <a:rPr lang="en-US" dirty="0" smtClean="0"/>
              <a:t>The Earth/Moon see the same impacting population, with the impactors hitting in ~20:1 ratio.  </a:t>
            </a:r>
          </a:p>
          <a:p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80" y="894815"/>
            <a:ext cx="5360585" cy="379457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1106311" y="4653686"/>
            <a:ext cx="1806223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95%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Probability of Hitting Earth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3663245" y="4653686"/>
            <a:ext cx="1868311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5%</a:t>
            </a:r>
          </a:p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2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Probability of Hitting Moon</a:t>
            </a:r>
            <a:endParaRPr lang="en-US" sz="2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7954643" y="1593925"/>
            <a:ext cx="274320" cy="274320"/>
          </a:xfrm>
          <a:prstGeom prst="ellipse">
            <a:avLst/>
          </a:prstGeom>
          <a:solidFill>
            <a:srgbClr val="FF1D1D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8616175" y="1593925"/>
            <a:ext cx="274320" cy="274320"/>
          </a:xfrm>
          <a:prstGeom prst="ellipse">
            <a:avLst/>
          </a:prstGeom>
          <a:solidFill>
            <a:srgbClr val="FF1D1D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8285407" y="1593925"/>
            <a:ext cx="274320" cy="274320"/>
          </a:xfrm>
          <a:prstGeom prst="ellipse">
            <a:avLst/>
          </a:prstGeom>
          <a:solidFill>
            <a:srgbClr val="FF1D1D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5639295" y="1593925"/>
            <a:ext cx="274320" cy="274320"/>
          </a:xfrm>
          <a:prstGeom prst="ellipse">
            <a:avLst/>
          </a:prstGeom>
          <a:solidFill>
            <a:srgbClr val="FF1D1D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5970059" y="1593925"/>
            <a:ext cx="274320" cy="274320"/>
          </a:xfrm>
          <a:prstGeom prst="ellipse">
            <a:avLst/>
          </a:prstGeom>
          <a:solidFill>
            <a:srgbClr val="FF1D1D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6300823" y="1593925"/>
            <a:ext cx="274320" cy="274320"/>
          </a:xfrm>
          <a:prstGeom prst="ellipse">
            <a:avLst/>
          </a:prstGeom>
          <a:solidFill>
            <a:srgbClr val="FF1D1D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962351" y="1593925"/>
            <a:ext cx="274320" cy="274320"/>
          </a:xfrm>
          <a:prstGeom prst="ellipse">
            <a:avLst/>
          </a:prstGeom>
          <a:solidFill>
            <a:srgbClr val="FF1D1D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6631587" y="1593925"/>
            <a:ext cx="274320" cy="274320"/>
          </a:xfrm>
          <a:prstGeom prst="ellipse">
            <a:avLst/>
          </a:prstGeom>
          <a:solidFill>
            <a:srgbClr val="FF1D1D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293115" y="1593925"/>
            <a:ext cx="274320" cy="274320"/>
          </a:xfrm>
          <a:prstGeom prst="ellipse">
            <a:avLst/>
          </a:prstGeom>
          <a:solidFill>
            <a:srgbClr val="FF1D1D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7623879" y="1593925"/>
            <a:ext cx="274320" cy="274320"/>
          </a:xfrm>
          <a:prstGeom prst="ellipse">
            <a:avLst/>
          </a:prstGeom>
          <a:solidFill>
            <a:srgbClr val="FF1D1D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742950" indent="-228600">
              <a:buClr>
                <a:srgbClr val="FFFFFF"/>
              </a:buClr>
            </a:pPr>
            <a:endParaRPr lang="en-US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5" name="Text Box 15"/>
          <p:cNvSpPr txBox="1">
            <a:spLocks noChangeArrowheads="1"/>
          </p:cNvSpPr>
          <p:nvPr/>
        </p:nvSpPr>
        <p:spPr bwMode="auto">
          <a:xfrm>
            <a:off x="6101648" y="4664975"/>
            <a:ext cx="2421467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 Impactors:</a:t>
            </a:r>
          </a:p>
        </p:txBody>
      </p:sp>
      <p:sp>
        <p:nvSpPr>
          <p:cNvPr id="77" name="Text Box 15"/>
          <p:cNvSpPr txBox="1">
            <a:spLocks noChangeArrowheads="1"/>
          </p:cNvSpPr>
          <p:nvPr/>
        </p:nvSpPr>
        <p:spPr bwMode="auto">
          <a:xfrm>
            <a:off x="5710061" y="4961308"/>
            <a:ext cx="3163005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None may hit the Moon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0046 L -0.43403 -0.0481 " pathEditMode="relative" ptsTypes="AA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77521E-7 L -0.31597 0.10847 " pathEditMode="relative" ptsTypes="AA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5.92044E-6 L -0.57639 0.02475 " pathEditMode="relative" ptsTypes="AA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2858E-6 L -0.67656 0.12489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00" y="62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0611E-6 L -0.46302 0.31406 " pathEditMode="relative" ptsTypes="AA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77521E-7 L -0.72708 0.20722 " pathEditMode="relative" ptsTypes="AA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8.51064E-7 L -0.63073 0.13969 " pathEditMode="relative" ptsTypes="AA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6 2.77521E-7 L -0.7099 0.22849 " pathEditMode="relative" ptsTypes="AA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40611E-6 L -0.79011 0.33372 " pathEditMode="relative" ptsTypes="AA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95097E-6 L -0.71597 0.04117 " pathEditMode="relative" ptsTypes="AA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5" grpId="0" animBg="1"/>
      <p:bldP spid="6" grpId="0" animBg="1"/>
      <p:bldP spid="8" grpId="0" animBg="1"/>
      <p:bldP spid="9" grpId="0" animBg="1"/>
      <p:bldP spid="10" grpId="0" animBg="1"/>
      <p:bldP spid="14" grpId="0" animBg="1"/>
      <p:bldP spid="15" grpId="0" animBg="1"/>
      <p:bldP spid="75" grpId="0"/>
      <p:bldP spid="7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LHB Did Not End 3.8 </a:t>
            </a:r>
            <a:r>
              <a:rPr lang="en-US" dirty="0" err="1" smtClean="0"/>
              <a:t>Gyr</a:t>
            </a:r>
            <a:r>
              <a:rPr lang="en-US" dirty="0" smtClean="0"/>
              <a:t> Ago!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744538"/>
            <a:ext cx="9144000" cy="11953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sz="3400" kern="0" dirty="0">
              <a:solidFill>
                <a:srgbClr val="FFC65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4464050"/>
            <a:ext cx="9144000" cy="2208213"/>
          </a:xfrm>
          <a:solidFill>
            <a:srgbClr val="000000">
              <a:alpha val="32941"/>
            </a:srgbClr>
          </a:solidFill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~15 basins on Earth between 2.5-3.7 Ga.</a:t>
            </a:r>
          </a:p>
          <a:p>
            <a:pPr lvl="1">
              <a:spcAft>
                <a:spcPts val="0"/>
              </a:spcAft>
              <a:defRPr/>
            </a:pPr>
            <a:r>
              <a:rPr lang="en-US" dirty="0" smtClean="0"/>
              <a:t>Sizes similar to last ~15 lunar basins.  Many should rival the size of Orientale!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~70 more K/T events from 1.8-3.7 Ga.</a:t>
            </a:r>
          </a:p>
          <a:p>
            <a:pPr lvl="1">
              <a:defRPr/>
            </a:pP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/>
              <a:t>Vredefort</a:t>
            </a:r>
            <a:r>
              <a:rPr lang="en-US" dirty="0" smtClean="0"/>
              <a:t> and Sudbury: From late LHB?</a:t>
            </a:r>
            <a:endParaRPr lang="en-US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Curious Coincidences – Only For Fun!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8175" y="1262063"/>
            <a:ext cx="5965825" cy="3185759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Coincidences from the end of the  big impacts (1.8-2.5 </a:t>
            </a:r>
            <a:r>
              <a:rPr lang="en-US" dirty="0" err="1" smtClean="0">
                <a:solidFill>
                  <a:srgbClr val="FFFF00"/>
                </a:solidFill>
              </a:rPr>
              <a:t>Ga</a:t>
            </a:r>
            <a:r>
              <a:rPr lang="en-US" dirty="0" smtClean="0">
                <a:solidFill>
                  <a:srgbClr val="FFFF00"/>
                </a:solidFill>
              </a:rPr>
              <a:t>):</a:t>
            </a:r>
          </a:p>
          <a:p>
            <a:pPr lvl="1">
              <a:defRPr/>
            </a:pPr>
            <a:r>
              <a:rPr lang="en-US" sz="2000" dirty="0" smtClean="0"/>
              <a:t>“Great Oxidation Event” (~2.4 </a:t>
            </a:r>
            <a:r>
              <a:rPr lang="en-US" sz="2000" dirty="0" err="1" smtClean="0"/>
              <a:t>Ga</a:t>
            </a:r>
            <a:r>
              <a:rPr lang="en-US" sz="2000" dirty="0" smtClean="0"/>
              <a:t>).</a:t>
            </a:r>
          </a:p>
          <a:p>
            <a:pPr lvl="1">
              <a:defRPr/>
            </a:pPr>
            <a:r>
              <a:rPr lang="en-US" sz="2000" dirty="0" smtClean="0"/>
              <a:t>Major continent building (2.5-2.7 </a:t>
            </a:r>
            <a:r>
              <a:rPr lang="en-US" sz="2000" dirty="0" err="1" smtClean="0"/>
              <a:t>Ga</a:t>
            </a:r>
            <a:r>
              <a:rPr lang="en-US" sz="2000" dirty="0" smtClean="0"/>
              <a:t>). </a:t>
            </a:r>
          </a:p>
          <a:p>
            <a:pPr lvl="1">
              <a:defRPr/>
            </a:pPr>
            <a:r>
              <a:rPr lang="en-US" sz="2000" dirty="0" smtClean="0"/>
              <a:t>Oceans enter into stable </a:t>
            </a:r>
            <a:r>
              <a:rPr lang="en-US" sz="2000" dirty="0" err="1" smtClean="0"/>
              <a:t>euxinic</a:t>
            </a:r>
            <a:r>
              <a:rPr lang="en-US" sz="2000" dirty="0" smtClean="0"/>
              <a:t> state (lots of 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S) after ~1.8 Ga.</a:t>
            </a:r>
          </a:p>
        </p:txBody>
      </p:sp>
      <p:pic>
        <p:nvPicPr>
          <p:cNvPr id="7373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" y="1270000"/>
            <a:ext cx="2925763" cy="29257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513" y="4289425"/>
            <a:ext cx="2925762" cy="24971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2522538" y="6572250"/>
            <a:ext cx="6621462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Sample Reference: </a:t>
            </a: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Kump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Barley (2007)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158750" y="1238250"/>
            <a:ext cx="2933700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Archean</a:t>
            </a:r>
            <a:r>
              <a:rPr lang="en-US" sz="1400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Earth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49599" y="4368800"/>
            <a:ext cx="59944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800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Story of the Early Earth and Life Is Probably Linked to Bombardment</a:t>
            </a:r>
            <a:endParaRPr lang="en-US" sz="2800" i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6499"/>
            <a:ext cx="9143999" cy="1388975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The Start of the Lunar Cataclysm and    the Lunar </a:t>
            </a:r>
            <a:r>
              <a:rPr lang="en-US" sz="3600" dirty="0" err="1" smtClean="0">
                <a:solidFill>
                  <a:schemeClr val="tx1"/>
                </a:solidFill>
                <a:latin typeface="Arial" charset="0"/>
                <a:cs typeface="Arial" charset="0"/>
              </a:rPr>
              <a:t>Sawtooth</a:t>
            </a:r>
            <a:r>
              <a:rPr lang="en-US" sz="3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 Bombardment </a:t>
            </a:r>
            <a:endParaRPr lang="en-US" sz="4000" b="1" dirty="0" smtClean="0">
              <a:latin typeface="Arial" charset="0"/>
              <a:cs typeface="Arial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0" y="5983111"/>
            <a:ext cx="9144000" cy="857958"/>
          </a:xfrm>
          <a:prstGeom prst="rect">
            <a:avLst/>
          </a:prstGeom>
          <a:solidFill>
            <a:schemeClr val="tx2">
              <a:alpha val="4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indent="-457200" algn="ctr" eaLnBrk="1" hangingPunct="1">
              <a:spcBef>
                <a:spcPct val="35000"/>
              </a:spcBef>
              <a:spcAft>
                <a:spcPts val="0"/>
              </a:spcAft>
              <a:buClr>
                <a:srgbClr val="FF0000"/>
              </a:buClr>
              <a:buFontTx/>
              <a:buNone/>
              <a:defRPr/>
            </a:pPr>
            <a:r>
              <a:rPr lang="en-US" sz="2400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Marchi</a:t>
            </a:r>
            <a:r>
              <a:rPr lang="en-US" sz="24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, Bottke, </a:t>
            </a:r>
            <a:r>
              <a:rPr lang="en-US" sz="2400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Kring</a:t>
            </a:r>
            <a:r>
              <a:rPr lang="en-US" sz="24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and Morbidelli (2012) </a:t>
            </a:r>
            <a:r>
              <a:rPr lang="en-US" sz="2400" i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EPSL      </a:t>
            </a:r>
            <a:r>
              <a:rPr lang="en-US" sz="24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Morbidelli, </a:t>
            </a:r>
            <a:r>
              <a:rPr lang="en-US" sz="2400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Marchi</a:t>
            </a:r>
            <a:r>
              <a:rPr lang="en-US" sz="24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, Bottke, and </a:t>
            </a:r>
            <a:r>
              <a:rPr lang="en-US" sz="2400" kern="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Kring</a:t>
            </a:r>
            <a:r>
              <a:rPr lang="en-US" sz="24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(2012) </a:t>
            </a:r>
            <a:r>
              <a:rPr lang="en-US" sz="2400" i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EPSL</a:t>
            </a:r>
          </a:p>
          <a:p>
            <a:pPr marL="457200" indent="-457200" algn="ctr" eaLnBrk="1" hangingPunct="1">
              <a:spcBef>
                <a:spcPct val="35000"/>
              </a:spcBef>
              <a:spcAft>
                <a:spcPct val="35000"/>
              </a:spcAft>
              <a:buClr>
                <a:srgbClr val="FF0000"/>
              </a:buClr>
              <a:buFontTx/>
              <a:buNone/>
              <a:defRPr/>
            </a:pPr>
            <a:endParaRPr lang="en-US" sz="2400" i="1" kern="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3000" t="-37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0" y="6527800"/>
            <a:ext cx="9177338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Marchi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Bottke et al. (2012); </a:t>
            </a: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Morbidelli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(2012); </a:t>
            </a: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Bottke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(2012)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33338"/>
            <a:ext cx="9144000" cy="1120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C6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C6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C6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C6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C6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C6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C6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C6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FFC65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>
              <a:buClrTx/>
              <a:buSzTx/>
              <a:buFontTx/>
              <a:buNone/>
              <a:defRPr/>
            </a:pPr>
            <a:r>
              <a:rPr lang="en-US" dirty="0" smtClean="0"/>
              <a:t>Early Bombardment of the Moon</a:t>
            </a:r>
          </a:p>
          <a:p>
            <a:pPr>
              <a:buClrTx/>
              <a:buSzTx/>
              <a:buFontTx/>
              <a:buNone/>
              <a:defRPr/>
            </a:pPr>
            <a:r>
              <a:rPr lang="en-US" dirty="0" smtClean="0"/>
              <a:t>Our Story So Far…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3338" y="4679950"/>
            <a:ext cx="9144000" cy="1847850"/>
          </a:xfrm>
          <a:prstGeom prst="rect">
            <a:avLst/>
          </a:prstGeom>
          <a:solidFill>
            <a:srgbClr val="000000">
              <a:alpha val="47843"/>
            </a:srgbClr>
          </a:solidFill>
          <a:ln w="2857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285750" algn="l" rtl="0" eaLnBrk="0" fontAlgn="base" hangingPunct="0">
              <a:spcBef>
                <a:spcPct val="35000"/>
              </a:spcBef>
              <a:spcAft>
                <a:spcPct val="35000"/>
              </a:spcAft>
              <a:buClr>
                <a:srgbClr val="FF0000"/>
              </a:buClr>
              <a:buSzPct val="90000"/>
              <a:buFont typeface="Wingdings" pitchFamily="2" charset="2"/>
              <a:buChar char="n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687388" indent="-173038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30000"/>
              </a:spcAft>
              <a:buClr>
                <a:schemeClr val="tx1"/>
              </a:buClr>
              <a:buSzPct val="90000"/>
              <a:buChar char="–"/>
              <a:defRPr sz="2000" b="1" baseline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085850" indent="-171450" algn="l" rtl="0" eaLnBrk="0" fontAlgn="base" hangingPunct="0">
              <a:lnSpc>
                <a:spcPct val="110000"/>
              </a:lnSpc>
              <a:spcBef>
                <a:spcPct val="5000"/>
              </a:spcBef>
              <a:spcAft>
                <a:spcPct val="5000"/>
              </a:spcAft>
              <a:buClr>
                <a:schemeClr val="tx1"/>
              </a:buClr>
              <a:buSzPct val="100000"/>
              <a:buChar char="•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428750" indent="-171450" algn="l" rtl="0" eaLnBrk="0" fontAlgn="base" hangingPunct="0">
              <a:spcBef>
                <a:spcPct val="5000"/>
              </a:spcBef>
              <a:spcAft>
                <a:spcPct val="5000"/>
              </a:spcAft>
              <a:buClr>
                <a:schemeClr val="tx1"/>
              </a:buClr>
              <a:buSzPct val="80000"/>
              <a:buFont typeface="Wingdings" pitchFamily="2" charset="2"/>
              <a:buChar char="l"/>
              <a:defRPr sz="1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1"/>
              </a:buClr>
              <a:buSzPct val="100000"/>
              <a:buFont typeface="Wingdings" pitchFamily="2" charset="2"/>
              <a:buChar char="l"/>
              <a:defRPr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1"/>
              </a:buClr>
              <a:buSzPct val="100000"/>
              <a:buFont typeface="Wingdings" pitchFamily="2" charset="2"/>
              <a:buChar char="l"/>
              <a:defRPr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1"/>
              </a:buClr>
              <a:buSzPct val="100000"/>
              <a:buFont typeface="Wingdings" pitchFamily="2" charset="2"/>
              <a:buChar char="l"/>
              <a:defRPr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1"/>
              </a:buClr>
              <a:buSzPct val="100000"/>
              <a:buFont typeface="Wingdings" pitchFamily="2" charset="2"/>
              <a:buChar char="l"/>
              <a:defRPr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0" fontAlgn="base" hangingPunct="0">
              <a:spcBef>
                <a:spcPct val="50000"/>
              </a:spcBef>
              <a:spcAft>
                <a:spcPct val="50000"/>
              </a:spcAft>
              <a:buClr>
                <a:schemeClr val="tx1"/>
              </a:buClr>
              <a:buSzPct val="100000"/>
              <a:buFont typeface="Wingdings" pitchFamily="2" charset="2"/>
              <a:buChar char="l"/>
              <a:defRPr sz="1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We argue there were two main components:  </a:t>
            </a:r>
          </a:p>
          <a:p>
            <a:pPr marL="971550" lvl="1" indent="-457200">
              <a:buClr>
                <a:srgbClr val="FFFFFF"/>
              </a:buClr>
              <a:buFont typeface="+mj-lt"/>
              <a:buAutoNum type="arabicPeriod"/>
              <a:defRPr/>
            </a:pPr>
            <a:r>
              <a:rPr lang="en-US" dirty="0" smtClean="0">
                <a:solidFill>
                  <a:srgbClr val="FFFF00"/>
                </a:solidFill>
              </a:rPr>
              <a:t>Early basins</a:t>
            </a:r>
            <a:r>
              <a:rPr lang="en-US" dirty="0" smtClean="0">
                <a:solidFill>
                  <a:srgbClr val="FFFFFF"/>
                </a:solidFill>
              </a:rPr>
              <a:t>: From leftovers of accretion (&lt; 4.45 </a:t>
            </a:r>
            <a:r>
              <a:rPr lang="en-US" dirty="0" err="1" smtClean="0">
                <a:solidFill>
                  <a:srgbClr val="FFFFFF"/>
                </a:solidFill>
              </a:rPr>
              <a:t>Ga</a:t>
            </a:r>
            <a:r>
              <a:rPr lang="en-US" dirty="0" smtClean="0">
                <a:solidFill>
                  <a:srgbClr val="FFFFFF"/>
                </a:solidFill>
              </a:rPr>
              <a:t>). </a:t>
            </a:r>
          </a:p>
          <a:p>
            <a:pPr marL="971550" lvl="1" indent="-457200">
              <a:buClr>
                <a:srgbClr val="FFFFFF"/>
              </a:buClr>
              <a:buFont typeface="+mj-lt"/>
              <a:buAutoNum type="arabicPeriod"/>
              <a:defRPr/>
            </a:pPr>
            <a:r>
              <a:rPr lang="en-US" dirty="0" smtClean="0">
                <a:solidFill>
                  <a:srgbClr val="FFFF00"/>
                </a:solidFill>
              </a:rPr>
              <a:t>Late basins</a:t>
            </a:r>
            <a:r>
              <a:rPr lang="en-US" dirty="0" smtClean="0">
                <a:solidFill>
                  <a:srgbClr val="FFFFFF"/>
                </a:solidFill>
              </a:rPr>
              <a:t>: From late giant planet migration at ~4.1-4.2 </a:t>
            </a:r>
            <a:r>
              <a:rPr lang="en-US" dirty="0" err="1" smtClean="0">
                <a:solidFill>
                  <a:srgbClr val="FFFFFF"/>
                </a:solidFill>
              </a:rPr>
              <a:t>Ga</a:t>
            </a:r>
            <a:r>
              <a:rPr lang="en-US" dirty="0" smtClean="0">
                <a:solidFill>
                  <a:srgbClr val="FFFFFF"/>
                </a:solidFill>
              </a:rPr>
              <a:t> that liberated asteroids and comets from stable regions.</a:t>
            </a:r>
            <a:endParaRPr lang="en-US" dirty="0" smtClean="0">
              <a:solidFill>
                <a:srgbClr val="FFFF00"/>
              </a:solidFill>
            </a:endParaRPr>
          </a:p>
          <a:p>
            <a:pPr lvl="1">
              <a:buClr>
                <a:srgbClr val="FFFFFF"/>
              </a:buClr>
              <a:buFontTx/>
              <a:buChar char="–"/>
              <a:defRPr/>
            </a:pPr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2765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350963"/>
            <a:ext cx="2836863" cy="28368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152400" y="4256088"/>
            <a:ext cx="2709863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Animation from GSFC</a:t>
            </a:r>
          </a:p>
        </p:txBody>
      </p:sp>
    </p:spTree>
    <p:extLst>
      <p:ext uri="{BB962C8B-B14F-4D97-AF65-F5344CB8AC3E}">
        <p14:creationId xmlns:p14="http://schemas.microsoft.com/office/powerpoint/2010/main" val="3552716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Lunar “</a:t>
            </a:r>
            <a:r>
              <a:rPr lang="en-US" dirty="0" err="1" smtClean="0"/>
              <a:t>Sawtooth</a:t>
            </a:r>
            <a:r>
              <a:rPr lang="en-US" dirty="0" smtClean="0"/>
              <a:t>” Bombardment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45175"/>
            <a:ext cx="9144000" cy="5667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Two phases: (1) Accretion leftovers &amp; (2) Late Heavy Bombardment.</a:t>
            </a:r>
          </a:p>
          <a:p>
            <a:pPr lvl="1">
              <a:defRPr/>
            </a:pPr>
            <a:endParaRPr lang="en-US" dirty="0"/>
          </a:p>
        </p:txBody>
      </p:sp>
      <p:pic>
        <p:nvPicPr>
          <p:cNvPr id="52228" name="Picture 2" descr="lunar_best_sawtooth_new"/>
          <p:cNvPicPr>
            <a:picLocks noChangeAspect="1" noChangeArrowheads="1"/>
          </p:cNvPicPr>
          <p:nvPr/>
        </p:nvPicPr>
        <p:blipFill>
          <a:blip r:embed="rId2" cstate="print"/>
          <a:srcRect l="4057" t="14149" r="4959" b="7396"/>
          <a:stretch>
            <a:fillRect/>
          </a:stretch>
        </p:blipFill>
        <p:spPr bwMode="auto">
          <a:xfrm>
            <a:off x="1400175" y="1301750"/>
            <a:ext cx="6262688" cy="45005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2229" name="Text Box 4"/>
          <p:cNvSpPr txBox="1">
            <a:spLocks noChangeArrowheads="1"/>
          </p:cNvSpPr>
          <p:nvPr/>
        </p:nvSpPr>
        <p:spPr bwMode="auto">
          <a:xfrm>
            <a:off x="1966913" y="4951413"/>
            <a:ext cx="248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</a:rPr>
              <a:t>Differential</a:t>
            </a:r>
            <a:endParaRPr lang="en-US" sz="1600" smtClean="0">
              <a:solidFill>
                <a:srgbClr val="000000"/>
              </a:solidFill>
            </a:endParaRPr>
          </a:p>
        </p:txBody>
      </p:sp>
      <p:sp>
        <p:nvSpPr>
          <p:cNvPr id="52230" name="Text Box 4"/>
          <p:cNvSpPr txBox="1">
            <a:spLocks noChangeArrowheads="1"/>
          </p:cNvSpPr>
          <p:nvPr/>
        </p:nvSpPr>
        <p:spPr bwMode="auto">
          <a:xfrm>
            <a:off x="5118100" y="4953000"/>
            <a:ext cx="2487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</a:rPr>
              <a:t>Cumulative</a:t>
            </a:r>
            <a:endParaRPr lang="en-US" sz="1600" smtClean="0">
              <a:solidFill>
                <a:srgbClr val="000000"/>
              </a:solidFill>
            </a:endParaRPr>
          </a:p>
        </p:txBody>
      </p:sp>
      <p:sp>
        <p:nvSpPr>
          <p:cNvPr id="52231" name="Text Box 4"/>
          <p:cNvSpPr txBox="1">
            <a:spLocks noChangeArrowheads="1"/>
          </p:cNvSpPr>
          <p:nvPr/>
        </p:nvSpPr>
        <p:spPr bwMode="auto">
          <a:xfrm>
            <a:off x="1727200" y="3773488"/>
            <a:ext cx="180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</a:rPr>
              <a:t>LHB</a:t>
            </a:r>
            <a:endParaRPr lang="en-US" sz="1600" smtClean="0">
              <a:solidFill>
                <a:srgbClr val="000000"/>
              </a:solidFill>
            </a:endParaRPr>
          </a:p>
        </p:txBody>
      </p:sp>
      <p:sp>
        <p:nvSpPr>
          <p:cNvPr id="52232" name="Text Box 4"/>
          <p:cNvSpPr txBox="1">
            <a:spLocks noChangeArrowheads="1"/>
          </p:cNvSpPr>
          <p:nvPr/>
        </p:nvSpPr>
        <p:spPr bwMode="auto">
          <a:xfrm>
            <a:off x="2643188" y="2293938"/>
            <a:ext cx="180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</a:rPr>
              <a:t>Leftovers of Accretion</a:t>
            </a:r>
            <a:endParaRPr lang="en-US" sz="1600" smtClean="0">
              <a:solidFill>
                <a:srgbClr val="000000"/>
              </a:solidFill>
            </a:endParaRPr>
          </a:p>
        </p:txBody>
      </p:sp>
      <p:sp>
        <p:nvSpPr>
          <p:cNvPr id="52233" name="Text Box 4"/>
          <p:cNvSpPr txBox="1">
            <a:spLocks noChangeArrowheads="1"/>
          </p:cNvSpPr>
          <p:nvPr/>
        </p:nvSpPr>
        <p:spPr bwMode="auto">
          <a:xfrm>
            <a:off x="5792788" y="2063750"/>
            <a:ext cx="180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</a:rPr>
              <a:t>Leftovers of Accretion</a:t>
            </a:r>
            <a:endParaRPr lang="en-US" sz="1600" smtClean="0">
              <a:solidFill>
                <a:srgbClr val="000000"/>
              </a:solidFill>
            </a:endParaRPr>
          </a:p>
        </p:txBody>
      </p:sp>
      <p:sp>
        <p:nvSpPr>
          <p:cNvPr id="52234" name="Text Box 4"/>
          <p:cNvSpPr txBox="1">
            <a:spLocks noChangeArrowheads="1"/>
          </p:cNvSpPr>
          <p:nvPr/>
        </p:nvSpPr>
        <p:spPr bwMode="auto">
          <a:xfrm>
            <a:off x="4957763" y="3497263"/>
            <a:ext cx="180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</a:rPr>
              <a:t>LHB</a:t>
            </a:r>
            <a:endParaRPr lang="en-US" sz="1600" smtClean="0">
              <a:solidFill>
                <a:srgbClr val="000000"/>
              </a:solidFill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2187575" y="6584950"/>
            <a:ext cx="6956425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Morbidelli, </a:t>
            </a: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Marchi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Bottke, and </a:t>
            </a: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Kring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2012; EPSL)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Lunar “</a:t>
            </a:r>
            <a:r>
              <a:rPr lang="en-US" dirty="0" err="1" smtClean="0"/>
              <a:t>Sawtooth</a:t>
            </a:r>
            <a:r>
              <a:rPr lang="en-US" dirty="0" smtClean="0"/>
              <a:t>” Bombardment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00019"/>
            <a:ext cx="9144000" cy="56673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</a:t>
            </a:r>
            <a:r>
              <a:rPr lang="en-US" dirty="0" err="1" smtClean="0"/>
              <a:t>sawtooth</a:t>
            </a:r>
            <a:r>
              <a:rPr lang="en-US" dirty="0" smtClean="0"/>
              <a:t> model matches lunar crater counts and chronology for </a:t>
            </a:r>
            <a:r>
              <a:rPr lang="en-US" dirty="0" err="1" smtClean="0"/>
              <a:t>Neukum</a:t>
            </a:r>
            <a:r>
              <a:rPr lang="en-US" dirty="0" smtClean="0"/>
              <a:t>/Hartmann between ~3 and 4.1 Ga.</a:t>
            </a:r>
          </a:p>
          <a:p>
            <a:pPr>
              <a:defRPr/>
            </a:pPr>
            <a:endParaRPr lang="en-US" dirty="0" smtClean="0"/>
          </a:p>
          <a:p>
            <a:pPr lvl="1">
              <a:defRPr/>
            </a:pPr>
            <a:endParaRPr lang="en-US" dirty="0"/>
          </a:p>
        </p:txBody>
      </p:sp>
      <p:pic>
        <p:nvPicPr>
          <p:cNvPr id="53252" name="Picture 2" descr="lunar_best_sawtooth_new"/>
          <p:cNvPicPr>
            <a:picLocks noChangeAspect="1" noChangeArrowheads="1"/>
          </p:cNvPicPr>
          <p:nvPr/>
        </p:nvPicPr>
        <p:blipFill>
          <a:blip r:embed="rId2" cstate="print"/>
          <a:srcRect l="4057" t="14149" r="4959" b="7396"/>
          <a:stretch>
            <a:fillRect/>
          </a:stretch>
        </p:blipFill>
        <p:spPr bwMode="auto">
          <a:xfrm>
            <a:off x="1400175" y="1301750"/>
            <a:ext cx="6262688" cy="45005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3253" name="Text Box 4"/>
          <p:cNvSpPr txBox="1">
            <a:spLocks noChangeArrowheads="1"/>
          </p:cNvSpPr>
          <p:nvPr/>
        </p:nvSpPr>
        <p:spPr bwMode="auto">
          <a:xfrm>
            <a:off x="1966913" y="4951413"/>
            <a:ext cx="248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</a:rPr>
              <a:t>Differential</a:t>
            </a:r>
            <a:endParaRPr lang="en-US" sz="1600" smtClean="0">
              <a:solidFill>
                <a:srgbClr val="000000"/>
              </a:solidFill>
            </a:endParaRPr>
          </a:p>
        </p:txBody>
      </p:sp>
      <p:sp>
        <p:nvSpPr>
          <p:cNvPr id="53254" name="Text Box 4"/>
          <p:cNvSpPr txBox="1">
            <a:spLocks noChangeArrowheads="1"/>
          </p:cNvSpPr>
          <p:nvPr/>
        </p:nvSpPr>
        <p:spPr bwMode="auto">
          <a:xfrm>
            <a:off x="5118100" y="4953000"/>
            <a:ext cx="2487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</a:rPr>
              <a:t>Cumulative</a:t>
            </a:r>
            <a:endParaRPr lang="en-US" sz="1600" smtClean="0">
              <a:solidFill>
                <a:srgbClr val="000000"/>
              </a:solidFill>
            </a:endParaRPr>
          </a:p>
        </p:txBody>
      </p:sp>
      <p:sp>
        <p:nvSpPr>
          <p:cNvPr id="53255" name="Text Box 4"/>
          <p:cNvSpPr txBox="1">
            <a:spLocks noChangeArrowheads="1"/>
          </p:cNvSpPr>
          <p:nvPr/>
        </p:nvSpPr>
        <p:spPr bwMode="auto">
          <a:xfrm>
            <a:off x="1727200" y="3773488"/>
            <a:ext cx="180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</a:rPr>
              <a:t>LHB</a:t>
            </a:r>
            <a:endParaRPr lang="en-US" sz="1600" smtClean="0">
              <a:solidFill>
                <a:srgbClr val="000000"/>
              </a:solidFill>
            </a:endParaRPr>
          </a:p>
        </p:txBody>
      </p:sp>
      <p:sp>
        <p:nvSpPr>
          <p:cNvPr id="53256" name="Text Box 4"/>
          <p:cNvSpPr txBox="1">
            <a:spLocks noChangeArrowheads="1"/>
          </p:cNvSpPr>
          <p:nvPr/>
        </p:nvSpPr>
        <p:spPr bwMode="auto">
          <a:xfrm>
            <a:off x="2643188" y="2293938"/>
            <a:ext cx="180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</a:rPr>
              <a:t>Leftovers of Accretion</a:t>
            </a:r>
            <a:endParaRPr lang="en-US" sz="1600" smtClean="0">
              <a:solidFill>
                <a:srgbClr val="000000"/>
              </a:solidFill>
            </a:endParaRPr>
          </a:p>
        </p:txBody>
      </p:sp>
      <p:sp>
        <p:nvSpPr>
          <p:cNvPr id="53257" name="Text Box 4"/>
          <p:cNvSpPr txBox="1">
            <a:spLocks noChangeArrowheads="1"/>
          </p:cNvSpPr>
          <p:nvPr/>
        </p:nvSpPr>
        <p:spPr bwMode="auto">
          <a:xfrm>
            <a:off x="5792788" y="2063750"/>
            <a:ext cx="180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</a:rPr>
              <a:t>Leftovers of Accretion</a:t>
            </a:r>
            <a:endParaRPr lang="en-US" sz="1600" smtClean="0">
              <a:solidFill>
                <a:srgbClr val="000000"/>
              </a:solidFill>
            </a:endParaRPr>
          </a:p>
        </p:txBody>
      </p:sp>
      <p:sp>
        <p:nvSpPr>
          <p:cNvPr id="53258" name="Text Box 4"/>
          <p:cNvSpPr txBox="1">
            <a:spLocks noChangeArrowheads="1"/>
          </p:cNvSpPr>
          <p:nvPr/>
        </p:nvSpPr>
        <p:spPr bwMode="auto">
          <a:xfrm>
            <a:off x="4957763" y="3497263"/>
            <a:ext cx="180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FFFF"/>
              </a:buClr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</a:rPr>
              <a:t>LHB</a:t>
            </a:r>
            <a:endParaRPr lang="en-US" sz="1600" smtClean="0">
              <a:solidFill>
                <a:srgbClr val="000000"/>
              </a:solidFill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2187575" y="6607175"/>
            <a:ext cx="6956425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Morbidelli, </a:t>
            </a: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Marchi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Bottke, and </a:t>
            </a: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Kring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2012; EPSL)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 cstate="print"/>
          <a:srcRect l="48199" t="12057" r="581" b="6369"/>
          <a:stretch>
            <a:fillRect/>
          </a:stretch>
        </p:blipFill>
        <p:spPr bwMode="auto">
          <a:xfrm>
            <a:off x="4619625" y="1293813"/>
            <a:ext cx="3717925" cy="4498975"/>
          </a:xfrm>
          <a:prstGeom prst="rect">
            <a:avLst/>
          </a:prstGeom>
          <a:noFill/>
          <a:ln w="28575">
            <a:solidFill>
              <a:srgbClr val="FF1D1D"/>
            </a:solidFill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3138"/>
          </a:xfrm>
        </p:spPr>
        <p:txBody>
          <a:bodyPr/>
          <a:lstStyle/>
          <a:p>
            <a:r>
              <a:rPr lang="en-US" dirty="0" smtClean="0"/>
              <a:t>Link Between Impacts and Volcanism?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312706"/>
            <a:ext cx="9143999" cy="148574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Mercury</a:t>
            </a:r>
            <a:r>
              <a:rPr lang="en-US" dirty="0" smtClean="0"/>
              <a:t>: Oldest cratered terrains have same age as global distributions of basins (~4 </a:t>
            </a:r>
            <a:r>
              <a:rPr lang="en-US" dirty="0" err="1" smtClean="0"/>
              <a:t>Ga</a:t>
            </a:r>
            <a:r>
              <a:rPr lang="en-US" dirty="0" smtClean="0"/>
              <a:t>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Mercury resurfaced near start of LHB.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90" y="914898"/>
            <a:ext cx="3331488" cy="4389120"/>
          </a:xfrm>
          <a:prstGeom prst="rect">
            <a:avLst/>
          </a:prstGeom>
          <a:noFill/>
          <a:ln w="28575">
            <a:solidFill>
              <a:srgbClr val="FF1D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070" y="914898"/>
            <a:ext cx="3121344" cy="4389120"/>
          </a:xfrm>
          <a:prstGeom prst="rect">
            <a:avLst/>
          </a:prstGeom>
          <a:noFill/>
          <a:ln w="28575">
            <a:solidFill>
              <a:srgbClr val="FF1D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301978" y="6550222"/>
            <a:ext cx="4809067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dirty="0" err="1" smtClean="0">
                <a:solidFill>
                  <a:srgbClr val="FFFF00"/>
                </a:solidFill>
              </a:rPr>
              <a:t>Marchi</a:t>
            </a:r>
            <a:r>
              <a:rPr lang="en-US" sz="1400" dirty="0" smtClean="0">
                <a:solidFill>
                  <a:srgbClr val="FFFF00"/>
                </a:solidFill>
              </a:rPr>
              <a:t> et al. (2013)</a:t>
            </a:r>
            <a:endParaRPr lang="en-US" sz="1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260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3000" t="-37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048250"/>
            <a:ext cx="9144000" cy="1470025"/>
          </a:xfrm>
        </p:spPr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chemeClr val="tx1"/>
                </a:solidFill>
                <a:cs typeface="Arial" charset="0"/>
              </a:rPr>
              <a:t>Using Asteroid and Lunar Samples to Constrain Late Heavy Bombardment</a:t>
            </a:r>
            <a:endParaRPr lang="en-US" sz="3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0" y="6527800"/>
            <a:ext cx="9177338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Marchi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Bottke et al. (</a:t>
            </a: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2013) 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Vesta</a:t>
            </a:r>
            <a:r>
              <a:rPr lang="en-US" dirty="0" smtClean="0"/>
              <a:t> and the HED Meteorites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194300"/>
            <a:ext cx="9144000" cy="1403350"/>
          </a:xfrm>
        </p:spPr>
        <p:txBody>
          <a:bodyPr/>
          <a:lstStyle/>
          <a:p>
            <a:pPr>
              <a:defRPr/>
            </a:pPr>
            <a:r>
              <a:rPr lang="en-US" baseline="30000" dirty="0" smtClean="0"/>
              <a:t>39</a:t>
            </a:r>
            <a:r>
              <a:rPr lang="en-US" dirty="0" smtClean="0"/>
              <a:t>Ar-</a:t>
            </a:r>
            <a:r>
              <a:rPr lang="en-US" baseline="30000" dirty="0" smtClean="0"/>
              <a:t>40</a:t>
            </a:r>
            <a:r>
              <a:rPr lang="en-US" dirty="0" smtClean="0"/>
              <a:t>Ar chronometer can be reset by moderate heating.</a:t>
            </a:r>
          </a:p>
          <a:p>
            <a:pPr lvl="1">
              <a:defRPr/>
            </a:pPr>
            <a:r>
              <a:rPr lang="en-US" sz="2000" dirty="0" smtClean="0"/>
              <a:t>Few events between 4.1-4.4 </a:t>
            </a:r>
            <a:r>
              <a:rPr lang="en-US" sz="2000" dirty="0" err="1" smtClean="0"/>
              <a:t>Ga</a:t>
            </a:r>
            <a:r>
              <a:rPr lang="en-US" sz="2000" dirty="0" smtClean="0"/>
              <a:t>, though many between 3.5-4.1 Ga.</a:t>
            </a:r>
          </a:p>
          <a:p>
            <a:pPr lvl="1">
              <a:defRPr/>
            </a:pPr>
            <a:r>
              <a:rPr lang="en-US" sz="2000" dirty="0" smtClean="0"/>
              <a:t>No sharp spike observed!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693863" y="6600825"/>
            <a:ext cx="7450137" cy="3079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Bogard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(1995; 2011); </a:t>
            </a: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Bogard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Garrison (2003); Cohen et al. (2007)</a:t>
            </a:r>
          </a:p>
        </p:txBody>
      </p:sp>
      <p:pic>
        <p:nvPicPr>
          <p:cNvPr id="55301" name="Picture 6" descr="bogard_brecciated_eucrites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0" y="1330325"/>
            <a:ext cx="5146675" cy="38893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" name="Picture 7" descr="bogard_brecciated_eucrites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50" y="1350963"/>
            <a:ext cx="4859338" cy="384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1775" y="1384300"/>
            <a:ext cx="3748088" cy="37480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Planetary Chronology from Crater Counts</a:t>
            </a:r>
          </a:p>
        </p:txBody>
      </p:sp>
      <p:sp>
        <p:nvSpPr>
          <p:cNvPr id="153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122863"/>
            <a:ext cx="9144000" cy="1566862"/>
          </a:xfrm>
        </p:spPr>
        <p:txBody>
          <a:bodyPr/>
          <a:lstStyle/>
          <a:p>
            <a:r>
              <a:rPr lang="en-US" dirty="0"/>
              <a:t>Relative surface ages can be derived from crater counts.</a:t>
            </a:r>
          </a:p>
          <a:p>
            <a:r>
              <a:rPr lang="en-US" dirty="0"/>
              <a:t>Absolute ages of various surfaces can be estimated </a:t>
            </a:r>
            <a:r>
              <a:rPr lang="en-US" dirty="0" smtClean="0"/>
              <a:t>using samples or by understanding the impact </a:t>
            </a:r>
            <a:r>
              <a:rPr lang="en-US" dirty="0"/>
              <a:t>flux over </a:t>
            </a:r>
            <a:r>
              <a:rPr lang="en-US" dirty="0" smtClean="0"/>
              <a:t>time.  </a:t>
            </a:r>
            <a:endParaRPr lang="en-US" dirty="0"/>
          </a:p>
        </p:txBody>
      </p:sp>
      <p:pic>
        <p:nvPicPr>
          <p:cNvPr id="1530885" name="crater_movie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013" y="1447800"/>
            <a:ext cx="7680325" cy="3429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5" fill="hold"/>
                                        <p:tgtEl>
                                          <p:spTgt spid="15308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3088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308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308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0885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96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Problem #1: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62588"/>
            <a:ext cx="9144000" cy="133826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 smtClean="0"/>
              <a:t>The Nice model predicts main belt massive until ~4.1 Ga.  </a:t>
            </a:r>
            <a:r>
              <a:rPr lang="en-US" dirty="0" err="1" smtClean="0"/>
              <a:t>Vesta</a:t>
            </a:r>
            <a:r>
              <a:rPr lang="en-US" dirty="0" smtClean="0"/>
              <a:t> should have been beaten up!  </a:t>
            </a:r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8225" y="969963"/>
            <a:ext cx="4533900" cy="43624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6" name="Donut 5"/>
          <p:cNvSpPr/>
          <p:nvPr/>
        </p:nvSpPr>
        <p:spPr bwMode="auto">
          <a:xfrm>
            <a:off x="3063875" y="1608138"/>
            <a:ext cx="3016250" cy="3017837"/>
          </a:xfrm>
          <a:prstGeom prst="donut">
            <a:avLst>
              <a:gd name="adj" fmla="val 13046"/>
            </a:avLst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3076575" y="2576513"/>
            <a:ext cx="425450" cy="479425"/>
            <a:chOff x="5206207" y="2830689"/>
            <a:chExt cx="424816" cy="479584"/>
          </a:xfrm>
        </p:grpSpPr>
        <p:sp>
          <p:nvSpPr>
            <p:cNvPr id="12" name="Oval 11"/>
            <p:cNvSpPr/>
            <p:nvPr/>
          </p:nvSpPr>
          <p:spPr bwMode="auto">
            <a:xfrm>
              <a:off x="5404349" y="2830689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5505798" y="286562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5329847" y="289262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5439222" y="294026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5363136" y="300378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5256931" y="2987903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5461414" y="3046661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5539085" y="297996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5482020" y="315147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5377402" y="310700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5272783" y="308000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5304485" y="3173703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5409104" y="3218167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5206207" y="3184818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 rot="-2418094">
            <a:off x="3040063" y="3035300"/>
            <a:ext cx="425450" cy="479425"/>
            <a:chOff x="5206207" y="2830689"/>
            <a:chExt cx="424816" cy="479584"/>
          </a:xfrm>
        </p:grpSpPr>
        <p:sp>
          <p:nvSpPr>
            <p:cNvPr id="30" name="Oval 29"/>
            <p:cNvSpPr/>
            <p:nvPr/>
          </p:nvSpPr>
          <p:spPr bwMode="auto">
            <a:xfrm>
              <a:off x="5404802" y="2824112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5507616" y="2860085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5330166" y="289047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5438371" y="2934515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5363740" y="2998121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5256718" y="2979394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5460778" y="3040334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5539506" y="2974635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5481600" y="314615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5376655" y="310071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5272153" y="307439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5304630" y="3165860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5409574" y="3211300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5206505" y="3178944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43"/>
          <p:cNvGrpSpPr>
            <a:grpSpLocks/>
          </p:cNvGrpSpPr>
          <p:nvPr/>
        </p:nvGrpSpPr>
        <p:grpSpPr bwMode="auto">
          <a:xfrm rot="-3449680">
            <a:off x="3190876" y="3487737"/>
            <a:ext cx="425450" cy="479425"/>
            <a:chOff x="5206207" y="2830689"/>
            <a:chExt cx="424816" cy="479584"/>
          </a:xfrm>
        </p:grpSpPr>
        <p:sp>
          <p:nvSpPr>
            <p:cNvPr id="45" name="Oval 44"/>
            <p:cNvSpPr/>
            <p:nvPr/>
          </p:nvSpPr>
          <p:spPr bwMode="auto">
            <a:xfrm>
              <a:off x="5410338" y="2823869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5506158" y="2861994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5329769" y="2886094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5439946" y="293815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5364848" y="2997394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5264178" y="2981195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5466999" y="3040023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5539416" y="297634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5482256" y="3146524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5377675" y="3100304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5273105" y="307478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5311338" y="3167636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5415068" y="3212517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5208490" y="318006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Group 58"/>
          <p:cNvGrpSpPr>
            <a:grpSpLocks/>
          </p:cNvGrpSpPr>
          <p:nvPr/>
        </p:nvGrpSpPr>
        <p:grpSpPr bwMode="auto">
          <a:xfrm rot="676332">
            <a:off x="3257550" y="2133600"/>
            <a:ext cx="425450" cy="479425"/>
            <a:chOff x="5206207" y="2830689"/>
            <a:chExt cx="424816" cy="479584"/>
          </a:xfrm>
        </p:grpSpPr>
        <p:sp>
          <p:nvSpPr>
            <p:cNvPr id="60" name="Oval 59"/>
            <p:cNvSpPr/>
            <p:nvPr/>
          </p:nvSpPr>
          <p:spPr bwMode="auto">
            <a:xfrm>
              <a:off x="5403565" y="2830578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5500520" y="286287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5323307" y="289016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5433012" y="2937888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5358052" y="2999815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5" name="Oval 64"/>
            <p:cNvSpPr/>
            <p:nvPr/>
          </p:nvSpPr>
          <p:spPr bwMode="auto">
            <a:xfrm>
              <a:off x="5253003" y="2983706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" name="Oval 65"/>
            <p:cNvSpPr/>
            <p:nvPr/>
          </p:nvSpPr>
          <p:spPr bwMode="auto">
            <a:xfrm>
              <a:off x="5458760" y="3043015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5538370" y="298000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8" name="Oval 67"/>
            <p:cNvSpPr/>
            <p:nvPr/>
          </p:nvSpPr>
          <p:spPr bwMode="auto">
            <a:xfrm>
              <a:off x="5479195" y="3145648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9" name="Oval 68"/>
            <p:cNvSpPr/>
            <p:nvPr/>
          </p:nvSpPr>
          <p:spPr bwMode="auto">
            <a:xfrm>
              <a:off x="5371038" y="310571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0" name="Oval 69"/>
            <p:cNvSpPr/>
            <p:nvPr/>
          </p:nvSpPr>
          <p:spPr bwMode="auto">
            <a:xfrm>
              <a:off x="5272198" y="308010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5298578" y="3172156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" name="Oval 71"/>
            <p:cNvSpPr/>
            <p:nvPr/>
          </p:nvSpPr>
          <p:spPr bwMode="auto">
            <a:xfrm>
              <a:off x="5402690" y="3216137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5205604" y="318408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" name="Group 73"/>
          <p:cNvGrpSpPr>
            <a:grpSpLocks/>
          </p:cNvGrpSpPr>
          <p:nvPr/>
        </p:nvGrpSpPr>
        <p:grpSpPr bwMode="auto">
          <a:xfrm rot="1741964">
            <a:off x="3597275" y="1800225"/>
            <a:ext cx="425450" cy="479425"/>
            <a:chOff x="5206207" y="2830689"/>
            <a:chExt cx="424816" cy="479584"/>
          </a:xfrm>
        </p:grpSpPr>
        <p:sp>
          <p:nvSpPr>
            <p:cNvPr id="75" name="Oval 74"/>
            <p:cNvSpPr/>
            <p:nvPr/>
          </p:nvSpPr>
          <p:spPr bwMode="auto">
            <a:xfrm>
              <a:off x="5402072" y="2832330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" name="Oval 75"/>
            <p:cNvSpPr/>
            <p:nvPr/>
          </p:nvSpPr>
          <p:spPr bwMode="auto">
            <a:xfrm>
              <a:off x="5501882" y="286175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" name="Oval 76"/>
            <p:cNvSpPr/>
            <p:nvPr/>
          </p:nvSpPr>
          <p:spPr bwMode="auto">
            <a:xfrm>
              <a:off x="5324353" y="289145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8" name="Oval 77"/>
            <p:cNvSpPr/>
            <p:nvPr/>
          </p:nvSpPr>
          <p:spPr bwMode="auto">
            <a:xfrm>
              <a:off x="5438574" y="2940545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9" name="Oval 78"/>
            <p:cNvSpPr/>
            <p:nvPr/>
          </p:nvSpPr>
          <p:spPr bwMode="auto">
            <a:xfrm>
              <a:off x="5358183" y="3001595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>
              <a:off x="5256211" y="2987905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1" name="Oval 80"/>
            <p:cNvSpPr/>
            <p:nvPr/>
          </p:nvSpPr>
          <p:spPr bwMode="auto">
            <a:xfrm>
              <a:off x="5460958" y="3046596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" name="Oval 81"/>
            <p:cNvSpPr/>
            <p:nvPr/>
          </p:nvSpPr>
          <p:spPr bwMode="auto">
            <a:xfrm>
              <a:off x="5535248" y="297760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3" name="Oval 82"/>
            <p:cNvSpPr/>
            <p:nvPr/>
          </p:nvSpPr>
          <p:spPr bwMode="auto">
            <a:xfrm>
              <a:off x="5478063" y="3149251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4" name="Oval 83"/>
            <p:cNvSpPr/>
            <p:nvPr/>
          </p:nvSpPr>
          <p:spPr bwMode="auto">
            <a:xfrm>
              <a:off x="5374002" y="310540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5270703" y="307930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6" name="Oval 85"/>
            <p:cNvSpPr/>
            <p:nvPr/>
          </p:nvSpPr>
          <p:spPr bwMode="auto">
            <a:xfrm>
              <a:off x="5301097" y="3173630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7" name="Oval 86"/>
            <p:cNvSpPr/>
            <p:nvPr/>
          </p:nvSpPr>
          <p:spPr bwMode="auto">
            <a:xfrm>
              <a:off x="5407314" y="3218093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8" name="Oval 87"/>
            <p:cNvSpPr/>
            <p:nvPr/>
          </p:nvSpPr>
          <p:spPr bwMode="auto">
            <a:xfrm>
              <a:off x="5205691" y="318446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Group 88"/>
          <p:cNvGrpSpPr>
            <a:grpSpLocks/>
          </p:cNvGrpSpPr>
          <p:nvPr/>
        </p:nvGrpSpPr>
        <p:grpSpPr bwMode="auto">
          <a:xfrm rot="3208616">
            <a:off x="4048126" y="1587500"/>
            <a:ext cx="425450" cy="479425"/>
            <a:chOff x="5206207" y="2830689"/>
            <a:chExt cx="424816" cy="479584"/>
          </a:xfrm>
        </p:grpSpPr>
        <p:sp>
          <p:nvSpPr>
            <p:cNvPr id="90" name="Oval 89"/>
            <p:cNvSpPr/>
            <p:nvPr/>
          </p:nvSpPr>
          <p:spPr bwMode="auto">
            <a:xfrm>
              <a:off x="5399531" y="2830369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" name="Oval 90"/>
            <p:cNvSpPr/>
            <p:nvPr/>
          </p:nvSpPr>
          <p:spPr bwMode="auto">
            <a:xfrm>
              <a:off x="5500099" y="2868027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" name="Oval 91"/>
            <p:cNvSpPr/>
            <p:nvPr/>
          </p:nvSpPr>
          <p:spPr bwMode="auto">
            <a:xfrm>
              <a:off x="5328099" y="289257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" name="Oval 92"/>
            <p:cNvSpPr/>
            <p:nvPr/>
          </p:nvSpPr>
          <p:spPr bwMode="auto">
            <a:xfrm>
              <a:off x="5433023" y="2942754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" name="Oval 93"/>
            <p:cNvSpPr/>
            <p:nvPr/>
          </p:nvSpPr>
          <p:spPr bwMode="auto">
            <a:xfrm>
              <a:off x="5358255" y="300387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5" name="Oval 94"/>
            <p:cNvSpPr/>
            <p:nvPr/>
          </p:nvSpPr>
          <p:spPr bwMode="auto">
            <a:xfrm>
              <a:off x="5256227" y="2986868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6" name="Oval 95"/>
            <p:cNvSpPr/>
            <p:nvPr/>
          </p:nvSpPr>
          <p:spPr bwMode="auto">
            <a:xfrm>
              <a:off x="5461070" y="3045971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7" name="Oval 96"/>
            <p:cNvSpPr/>
            <p:nvPr/>
          </p:nvSpPr>
          <p:spPr bwMode="auto">
            <a:xfrm>
              <a:off x="5532804" y="2981215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8" name="Oval 97"/>
            <p:cNvSpPr/>
            <p:nvPr/>
          </p:nvSpPr>
          <p:spPr bwMode="auto">
            <a:xfrm>
              <a:off x="5475832" y="315434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9" name="Oval 98"/>
            <p:cNvSpPr/>
            <p:nvPr/>
          </p:nvSpPr>
          <p:spPr bwMode="auto">
            <a:xfrm>
              <a:off x="5375061" y="310921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0" name="Oval 99"/>
            <p:cNvSpPr/>
            <p:nvPr/>
          </p:nvSpPr>
          <p:spPr bwMode="auto">
            <a:xfrm>
              <a:off x="5272167" y="308030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1" name="Oval 100"/>
            <p:cNvSpPr/>
            <p:nvPr/>
          </p:nvSpPr>
          <p:spPr bwMode="auto">
            <a:xfrm>
              <a:off x="5298561" y="3172413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" name="Oval 101"/>
            <p:cNvSpPr/>
            <p:nvPr/>
          </p:nvSpPr>
          <p:spPr bwMode="auto">
            <a:xfrm>
              <a:off x="5408533" y="3218436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3" name="Oval 102"/>
            <p:cNvSpPr/>
            <p:nvPr/>
          </p:nvSpPr>
          <p:spPr bwMode="auto">
            <a:xfrm>
              <a:off x="5202735" y="318490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Group 103"/>
          <p:cNvGrpSpPr>
            <a:grpSpLocks/>
          </p:cNvGrpSpPr>
          <p:nvPr/>
        </p:nvGrpSpPr>
        <p:grpSpPr bwMode="auto">
          <a:xfrm rot="4637126">
            <a:off x="4533901" y="1549400"/>
            <a:ext cx="425450" cy="479425"/>
            <a:chOff x="5206207" y="2830689"/>
            <a:chExt cx="424816" cy="479584"/>
          </a:xfrm>
        </p:grpSpPr>
        <p:sp>
          <p:nvSpPr>
            <p:cNvPr id="105" name="Oval 104"/>
            <p:cNvSpPr/>
            <p:nvPr/>
          </p:nvSpPr>
          <p:spPr bwMode="auto">
            <a:xfrm>
              <a:off x="5397871" y="2832970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6" name="Oval 105"/>
            <p:cNvSpPr/>
            <p:nvPr/>
          </p:nvSpPr>
          <p:spPr bwMode="auto">
            <a:xfrm>
              <a:off x="5501753" y="2869654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7" name="Oval 106"/>
            <p:cNvSpPr/>
            <p:nvPr/>
          </p:nvSpPr>
          <p:spPr bwMode="auto">
            <a:xfrm>
              <a:off x="5329230" y="289252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8" name="Oval 107"/>
            <p:cNvSpPr/>
            <p:nvPr/>
          </p:nvSpPr>
          <p:spPr bwMode="auto">
            <a:xfrm>
              <a:off x="5433084" y="294366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" name="Oval 108"/>
            <p:cNvSpPr/>
            <p:nvPr/>
          </p:nvSpPr>
          <p:spPr bwMode="auto">
            <a:xfrm>
              <a:off x="5358080" y="3009741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0" name="Oval 109"/>
            <p:cNvSpPr/>
            <p:nvPr/>
          </p:nvSpPr>
          <p:spPr bwMode="auto">
            <a:xfrm>
              <a:off x="5251907" y="2990446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1" name="Oval 110"/>
            <p:cNvSpPr/>
            <p:nvPr/>
          </p:nvSpPr>
          <p:spPr bwMode="auto">
            <a:xfrm>
              <a:off x="5455466" y="3046225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2" name="Oval 111"/>
            <p:cNvSpPr/>
            <p:nvPr/>
          </p:nvSpPr>
          <p:spPr bwMode="auto">
            <a:xfrm>
              <a:off x="5538531" y="2980528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3" name="Oval 112"/>
            <p:cNvSpPr/>
            <p:nvPr/>
          </p:nvSpPr>
          <p:spPr bwMode="auto">
            <a:xfrm>
              <a:off x="5477960" y="3155678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4" name="Oval 113"/>
            <p:cNvSpPr/>
            <p:nvPr/>
          </p:nvSpPr>
          <p:spPr bwMode="auto">
            <a:xfrm>
              <a:off x="5371165" y="311037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5" name="Oval 114"/>
            <p:cNvSpPr/>
            <p:nvPr/>
          </p:nvSpPr>
          <p:spPr bwMode="auto">
            <a:xfrm>
              <a:off x="5272053" y="3081461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6" name="Oval 115"/>
            <p:cNvSpPr/>
            <p:nvPr/>
          </p:nvSpPr>
          <p:spPr bwMode="auto">
            <a:xfrm>
              <a:off x="5301167" y="3175771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7" name="Oval 116"/>
            <p:cNvSpPr/>
            <p:nvPr/>
          </p:nvSpPr>
          <p:spPr bwMode="auto">
            <a:xfrm>
              <a:off x="5408661" y="3217976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8" name="Oval 117"/>
            <p:cNvSpPr/>
            <p:nvPr/>
          </p:nvSpPr>
          <p:spPr bwMode="auto">
            <a:xfrm>
              <a:off x="5201046" y="318750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6" name="Group 118"/>
          <p:cNvGrpSpPr>
            <a:grpSpLocks/>
          </p:cNvGrpSpPr>
          <p:nvPr/>
        </p:nvGrpSpPr>
        <p:grpSpPr bwMode="auto">
          <a:xfrm rot="5708105">
            <a:off x="4978401" y="1714500"/>
            <a:ext cx="425450" cy="479425"/>
            <a:chOff x="5206207" y="2830689"/>
            <a:chExt cx="424816" cy="479584"/>
          </a:xfrm>
        </p:grpSpPr>
        <p:sp>
          <p:nvSpPr>
            <p:cNvPr id="120" name="Oval 119"/>
            <p:cNvSpPr/>
            <p:nvPr/>
          </p:nvSpPr>
          <p:spPr bwMode="auto">
            <a:xfrm>
              <a:off x="5398677" y="2835609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1" name="Oval 120"/>
            <p:cNvSpPr/>
            <p:nvPr/>
          </p:nvSpPr>
          <p:spPr bwMode="auto">
            <a:xfrm>
              <a:off x="5500105" y="2866267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" name="Oval 121"/>
            <p:cNvSpPr/>
            <p:nvPr/>
          </p:nvSpPr>
          <p:spPr bwMode="auto">
            <a:xfrm>
              <a:off x="5324275" y="2893258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3" name="Oval 122"/>
            <p:cNvSpPr/>
            <p:nvPr/>
          </p:nvSpPr>
          <p:spPr bwMode="auto">
            <a:xfrm>
              <a:off x="5433582" y="294081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4" name="Oval 123"/>
            <p:cNvSpPr/>
            <p:nvPr/>
          </p:nvSpPr>
          <p:spPr bwMode="auto">
            <a:xfrm>
              <a:off x="5363050" y="300616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5" name="Oval 124"/>
            <p:cNvSpPr/>
            <p:nvPr/>
          </p:nvSpPr>
          <p:spPr bwMode="auto">
            <a:xfrm>
              <a:off x="5256868" y="2993468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6" name="Oval 125"/>
            <p:cNvSpPr/>
            <p:nvPr/>
          </p:nvSpPr>
          <p:spPr bwMode="auto">
            <a:xfrm>
              <a:off x="5455863" y="3047303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7" name="Oval 126"/>
            <p:cNvSpPr/>
            <p:nvPr/>
          </p:nvSpPr>
          <p:spPr bwMode="auto">
            <a:xfrm>
              <a:off x="5539022" y="298075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8" name="Oval 127"/>
            <p:cNvSpPr/>
            <p:nvPr/>
          </p:nvSpPr>
          <p:spPr bwMode="auto">
            <a:xfrm>
              <a:off x="5476416" y="3152207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9" name="Oval 128"/>
            <p:cNvSpPr/>
            <p:nvPr/>
          </p:nvSpPr>
          <p:spPr bwMode="auto">
            <a:xfrm>
              <a:off x="5377434" y="311328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0" name="Oval 129"/>
            <p:cNvSpPr/>
            <p:nvPr/>
          </p:nvSpPr>
          <p:spPr bwMode="auto">
            <a:xfrm>
              <a:off x="5269972" y="308628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1" name="Oval 130"/>
            <p:cNvSpPr/>
            <p:nvPr/>
          </p:nvSpPr>
          <p:spPr bwMode="auto">
            <a:xfrm>
              <a:off x="5298728" y="3176248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2" name="Oval 131"/>
            <p:cNvSpPr/>
            <p:nvPr/>
          </p:nvSpPr>
          <p:spPr bwMode="auto">
            <a:xfrm>
              <a:off x="5403297" y="3224233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3" name="Oval 132"/>
            <p:cNvSpPr/>
            <p:nvPr/>
          </p:nvSpPr>
          <p:spPr bwMode="auto">
            <a:xfrm>
              <a:off x="5206144" y="319089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" name="Group 133"/>
          <p:cNvGrpSpPr>
            <a:grpSpLocks/>
          </p:cNvGrpSpPr>
          <p:nvPr/>
        </p:nvGrpSpPr>
        <p:grpSpPr bwMode="auto">
          <a:xfrm rot="7278287">
            <a:off x="5362576" y="2011362"/>
            <a:ext cx="425450" cy="479425"/>
            <a:chOff x="5206207" y="2830689"/>
            <a:chExt cx="424816" cy="479584"/>
          </a:xfrm>
        </p:grpSpPr>
        <p:sp>
          <p:nvSpPr>
            <p:cNvPr id="135" name="Oval 134"/>
            <p:cNvSpPr/>
            <p:nvPr/>
          </p:nvSpPr>
          <p:spPr bwMode="auto">
            <a:xfrm>
              <a:off x="5402922" y="2839191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6" name="Oval 135"/>
            <p:cNvSpPr/>
            <p:nvPr/>
          </p:nvSpPr>
          <p:spPr bwMode="auto">
            <a:xfrm>
              <a:off x="5503580" y="2870315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7" name="Oval 136"/>
            <p:cNvSpPr/>
            <p:nvPr/>
          </p:nvSpPr>
          <p:spPr bwMode="auto">
            <a:xfrm>
              <a:off x="5329196" y="2894777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8" name="Oval 137"/>
            <p:cNvSpPr/>
            <p:nvPr/>
          </p:nvSpPr>
          <p:spPr bwMode="auto">
            <a:xfrm>
              <a:off x="5438791" y="294695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9" name="Oval 138"/>
            <p:cNvSpPr/>
            <p:nvPr/>
          </p:nvSpPr>
          <p:spPr bwMode="auto">
            <a:xfrm>
              <a:off x="5363294" y="3005965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0" name="Oval 139"/>
            <p:cNvSpPr/>
            <p:nvPr/>
          </p:nvSpPr>
          <p:spPr bwMode="auto">
            <a:xfrm>
              <a:off x="5257037" y="2993122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1" name="Oval 140"/>
            <p:cNvSpPr/>
            <p:nvPr/>
          </p:nvSpPr>
          <p:spPr bwMode="auto">
            <a:xfrm>
              <a:off x="5461529" y="3048823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2" name="Oval 141"/>
            <p:cNvSpPr/>
            <p:nvPr/>
          </p:nvSpPr>
          <p:spPr bwMode="auto">
            <a:xfrm>
              <a:off x="5539033" y="2980678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" name="Oval 142"/>
            <p:cNvSpPr/>
            <p:nvPr/>
          </p:nvSpPr>
          <p:spPr bwMode="auto">
            <a:xfrm>
              <a:off x="5481621" y="3155051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4" name="Oval 143"/>
            <p:cNvSpPr/>
            <p:nvPr/>
          </p:nvSpPr>
          <p:spPr bwMode="auto">
            <a:xfrm>
              <a:off x="5376674" y="3107471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5" name="Oval 144"/>
            <p:cNvSpPr/>
            <p:nvPr/>
          </p:nvSpPr>
          <p:spPr bwMode="auto">
            <a:xfrm>
              <a:off x="5271070" y="308631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6" name="Oval 145"/>
            <p:cNvSpPr/>
            <p:nvPr/>
          </p:nvSpPr>
          <p:spPr bwMode="auto">
            <a:xfrm>
              <a:off x="5303820" y="3180219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7" name="Oval 146"/>
            <p:cNvSpPr/>
            <p:nvPr/>
          </p:nvSpPr>
          <p:spPr bwMode="auto">
            <a:xfrm>
              <a:off x="5409002" y="3222078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8" name="Oval 147"/>
            <p:cNvSpPr/>
            <p:nvPr/>
          </p:nvSpPr>
          <p:spPr bwMode="auto">
            <a:xfrm>
              <a:off x="5202913" y="319102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" name="Group 148"/>
          <p:cNvGrpSpPr>
            <a:grpSpLocks/>
          </p:cNvGrpSpPr>
          <p:nvPr/>
        </p:nvGrpSpPr>
        <p:grpSpPr bwMode="auto">
          <a:xfrm rot="8076596">
            <a:off x="5610226" y="2414587"/>
            <a:ext cx="425450" cy="479425"/>
            <a:chOff x="5206207" y="2830689"/>
            <a:chExt cx="424816" cy="479584"/>
          </a:xfrm>
        </p:grpSpPr>
        <p:sp>
          <p:nvSpPr>
            <p:cNvPr id="150" name="Oval 149"/>
            <p:cNvSpPr/>
            <p:nvPr/>
          </p:nvSpPr>
          <p:spPr bwMode="auto">
            <a:xfrm>
              <a:off x="5405525" y="2838802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1" name="Oval 150"/>
            <p:cNvSpPr/>
            <p:nvPr/>
          </p:nvSpPr>
          <p:spPr bwMode="auto">
            <a:xfrm>
              <a:off x="5505989" y="2865881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2" name="Oval 151"/>
            <p:cNvSpPr/>
            <p:nvPr/>
          </p:nvSpPr>
          <p:spPr bwMode="auto">
            <a:xfrm>
              <a:off x="5329827" y="289275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3" name="Oval 152"/>
            <p:cNvSpPr/>
            <p:nvPr/>
          </p:nvSpPr>
          <p:spPr bwMode="auto">
            <a:xfrm>
              <a:off x="5439348" y="294066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4" name="Oval 153"/>
            <p:cNvSpPr/>
            <p:nvPr/>
          </p:nvSpPr>
          <p:spPr bwMode="auto">
            <a:xfrm>
              <a:off x="5362674" y="300751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5" name="Oval 154"/>
            <p:cNvSpPr/>
            <p:nvPr/>
          </p:nvSpPr>
          <p:spPr bwMode="auto">
            <a:xfrm>
              <a:off x="5257636" y="2993881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6" name="Oval 155"/>
            <p:cNvSpPr/>
            <p:nvPr/>
          </p:nvSpPr>
          <p:spPr bwMode="auto">
            <a:xfrm>
              <a:off x="5463473" y="3053677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7" name="Oval 156"/>
            <p:cNvSpPr/>
            <p:nvPr/>
          </p:nvSpPr>
          <p:spPr bwMode="auto">
            <a:xfrm>
              <a:off x="5538836" y="2980644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8" name="Oval 157"/>
            <p:cNvSpPr/>
            <p:nvPr/>
          </p:nvSpPr>
          <p:spPr bwMode="auto">
            <a:xfrm>
              <a:off x="5481604" y="315543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9" name="Oval 158"/>
            <p:cNvSpPr/>
            <p:nvPr/>
          </p:nvSpPr>
          <p:spPr bwMode="auto">
            <a:xfrm>
              <a:off x="5375422" y="311091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0" name="Oval 159"/>
            <p:cNvSpPr/>
            <p:nvPr/>
          </p:nvSpPr>
          <p:spPr bwMode="auto">
            <a:xfrm>
              <a:off x="5274715" y="3085521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1" name="Oval 160"/>
            <p:cNvSpPr/>
            <p:nvPr/>
          </p:nvSpPr>
          <p:spPr bwMode="auto">
            <a:xfrm>
              <a:off x="5304557" y="3181730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2" name="Oval 161"/>
            <p:cNvSpPr/>
            <p:nvPr/>
          </p:nvSpPr>
          <p:spPr bwMode="auto">
            <a:xfrm>
              <a:off x="5408496" y="3226233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3" name="Oval 162"/>
            <p:cNvSpPr/>
            <p:nvPr/>
          </p:nvSpPr>
          <p:spPr bwMode="auto">
            <a:xfrm>
              <a:off x="5206748" y="319061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4" name="Oval 163"/>
          <p:cNvSpPr/>
          <p:nvPr/>
        </p:nvSpPr>
        <p:spPr bwMode="auto">
          <a:xfrm rot="8076596">
            <a:off x="5880100" y="2852738"/>
            <a:ext cx="92075" cy="92075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9" name="Group 164"/>
          <p:cNvGrpSpPr>
            <a:grpSpLocks/>
          </p:cNvGrpSpPr>
          <p:nvPr/>
        </p:nvGrpSpPr>
        <p:grpSpPr bwMode="auto">
          <a:xfrm rot="9841894">
            <a:off x="5672138" y="2925763"/>
            <a:ext cx="425450" cy="479425"/>
            <a:chOff x="5206207" y="2830689"/>
            <a:chExt cx="424816" cy="479584"/>
          </a:xfrm>
        </p:grpSpPr>
        <p:sp>
          <p:nvSpPr>
            <p:cNvPr id="166" name="Oval 165"/>
            <p:cNvSpPr/>
            <p:nvPr/>
          </p:nvSpPr>
          <p:spPr bwMode="auto">
            <a:xfrm>
              <a:off x="5411727" y="2835542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7" name="Oval 166"/>
            <p:cNvSpPr/>
            <p:nvPr/>
          </p:nvSpPr>
          <p:spPr bwMode="auto">
            <a:xfrm>
              <a:off x="5509010" y="2870264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8" name="Oval 167"/>
            <p:cNvSpPr/>
            <p:nvPr/>
          </p:nvSpPr>
          <p:spPr bwMode="auto">
            <a:xfrm>
              <a:off x="5331109" y="289855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9" name="Oval 168"/>
            <p:cNvSpPr/>
            <p:nvPr/>
          </p:nvSpPr>
          <p:spPr bwMode="auto">
            <a:xfrm>
              <a:off x="5441046" y="294658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0" name="Oval 169"/>
            <p:cNvSpPr/>
            <p:nvPr/>
          </p:nvSpPr>
          <p:spPr bwMode="auto">
            <a:xfrm>
              <a:off x="5365467" y="300915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1" name="Oval 170"/>
            <p:cNvSpPr/>
            <p:nvPr/>
          </p:nvSpPr>
          <p:spPr bwMode="auto">
            <a:xfrm>
              <a:off x="5262951" y="2992755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2" name="Oval 171"/>
            <p:cNvSpPr/>
            <p:nvPr/>
          </p:nvSpPr>
          <p:spPr bwMode="auto">
            <a:xfrm>
              <a:off x="5468687" y="3051733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3" name="Oval 172"/>
            <p:cNvSpPr/>
            <p:nvPr/>
          </p:nvSpPr>
          <p:spPr bwMode="auto">
            <a:xfrm>
              <a:off x="5541408" y="2981961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4" name="Oval 173"/>
            <p:cNvSpPr/>
            <p:nvPr/>
          </p:nvSpPr>
          <p:spPr bwMode="auto">
            <a:xfrm>
              <a:off x="5485162" y="315578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5" name="Oval 174"/>
            <p:cNvSpPr/>
            <p:nvPr/>
          </p:nvSpPr>
          <p:spPr bwMode="auto">
            <a:xfrm>
              <a:off x="5380886" y="3111031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6" name="Oval 175"/>
            <p:cNvSpPr/>
            <p:nvPr/>
          </p:nvSpPr>
          <p:spPr bwMode="auto">
            <a:xfrm>
              <a:off x="5277907" y="308481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7" name="Oval 176"/>
            <p:cNvSpPr/>
            <p:nvPr/>
          </p:nvSpPr>
          <p:spPr bwMode="auto">
            <a:xfrm>
              <a:off x="5310560" y="3178186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8" name="Oval 177"/>
            <p:cNvSpPr/>
            <p:nvPr/>
          </p:nvSpPr>
          <p:spPr bwMode="auto">
            <a:xfrm>
              <a:off x="5416361" y="3223383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9" name="Oval 178"/>
            <p:cNvSpPr/>
            <p:nvPr/>
          </p:nvSpPr>
          <p:spPr bwMode="auto">
            <a:xfrm>
              <a:off x="5206450" y="3184907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26" name="Group 179"/>
          <p:cNvGrpSpPr>
            <a:grpSpLocks/>
          </p:cNvGrpSpPr>
          <p:nvPr/>
        </p:nvGrpSpPr>
        <p:grpSpPr bwMode="auto">
          <a:xfrm rot="-10583043">
            <a:off x="5568950" y="3400425"/>
            <a:ext cx="425450" cy="479425"/>
            <a:chOff x="5206207" y="2830689"/>
            <a:chExt cx="424816" cy="479584"/>
          </a:xfrm>
        </p:grpSpPr>
        <p:sp>
          <p:nvSpPr>
            <p:cNvPr id="181" name="Oval 180"/>
            <p:cNvSpPr/>
            <p:nvPr/>
          </p:nvSpPr>
          <p:spPr bwMode="auto">
            <a:xfrm>
              <a:off x="5411274" y="2831090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2" name="Oval 181"/>
            <p:cNvSpPr/>
            <p:nvPr/>
          </p:nvSpPr>
          <p:spPr bwMode="auto">
            <a:xfrm>
              <a:off x="5511954" y="286603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3" name="Oval 182"/>
            <p:cNvSpPr/>
            <p:nvPr/>
          </p:nvSpPr>
          <p:spPr bwMode="auto">
            <a:xfrm>
              <a:off x="5335772" y="289310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4" name="Oval 183"/>
            <p:cNvSpPr/>
            <p:nvPr/>
          </p:nvSpPr>
          <p:spPr bwMode="auto">
            <a:xfrm>
              <a:off x="5445164" y="2940277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5" name="Oval 184"/>
            <p:cNvSpPr/>
            <p:nvPr/>
          </p:nvSpPr>
          <p:spPr bwMode="auto">
            <a:xfrm>
              <a:off x="5363437" y="3004325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6" name="Oval 185"/>
            <p:cNvSpPr/>
            <p:nvPr/>
          </p:nvSpPr>
          <p:spPr bwMode="auto">
            <a:xfrm>
              <a:off x="5263956" y="2988397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7" name="Oval 186"/>
            <p:cNvSpPr/>
            <p:nvPr/>
          </p:nvSpPr>
          <p:spPr bwMode="auto">
            <a:xfrm>
              <a:off x="5470948" y="3046896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8" name="Oval 187"/>
            <p:cNvSpPr/>
            <p:nvPr/>
          </p:nvSpPr>
          <p:spPr bwMode="auto">
            <a:xfrm>
              <a:off x="5539818" y="298042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9" name="Oval 188"/>
            <p:cNvSpPr/>
            <p:nvPr/>
          </p:nvSpPr>
          <p:spPr bwMode="auto">
            <a:xfrm>
              <a:off x="5482690" y="3157487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" name="Oval 189"/>
            <p:cNvSpPr/>
            <p:nvPr/>
          </p:nvSpPr>
          <p:spPr bwMode="auto">
            <a:xfrm>
              <a:off x="5378244" y="3113181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1" name="Oval 190"/>
            <p:cNvSpPr/>
            <p:nvPr/>
          </p:nvSpPr>
          <p:spPr bwMode="auto">
            <a:xfrm>
              <a:off x="5272917" y="308006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2" name="Oval 191"/>
            <p:cNvSpPr/>
            <p:nvPr/>
          </p:nvSpPr>
          <p:spPr bwMode="auto">
            <a:xfrm>
              <a:off x="5315701" y="3179246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3" name="Oval 192"/>
            <p:cNvSpPr/>
            <p:nvPr/>
          </p:nvSpPr>
          <p:spPr bwMode="auto">
            <a:xfrm>
              <a:off x="5421630" y="3221868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4" name="Oval 193"/>
            <p:cNvSpPr/>
            <p:nvPr/>
          </p:nvSpPr>
          <p:spPr bwMode="auto">
            <a:xfrm>
              <a:off x="5206844" y="319086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2" name="Group 195"/>
          <p:cNvGrpSpPr>
            <a:grpSpLocks/>
          </p:cNvGrpSpPr>
          <p:nvPr/>
        </p:nvGrpSpPr>
        <p:grpSpPr bwMode="auto">
          <a:xfrm rot="6342274">
            <a:off x="3521076" y="3857625"/>
            <a:ext cx="425450" cy="479425"/>
            <a:chOff x="5206207" y="2830689"/>
            <a:chExt cx="424816" cy="479584"/>
          </a:xfrm>
        </p:grpSpPr>
        <p:sp>
          <p:nvSpPr>
            <p:cNvPr id="197" name="Oval 196"/>
            <p:cNvSpPr/>
            <p:nvPr/>
          </p:nvSpPr>
          <p:spPr bwMode="auto">
            <a:xfrm>
              <a:off x="5403971" y="2831072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8" name="Oval 197"/>
            <p:cNvSpPr/>
            <p:nvPr/>
          </p:nvSpPr>
          <p:spPr bwMode="auto">
            <a:xfrm>
              <a:off x="5504364" y="287185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9" name="Oval 198"/>
            <p:cNvSpPr/>
            <p:nvPr/>
          </p:nvSpPr>
          <p:spPr bwMode="auto">
            <a:xfrm>
              <a:off x="5329214" y="2893148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0" name="Oval 199"/>
            <p:cNvSpPr/>
            <p:nvPr/>
          </p:nvSpPr>
          <p:spPr bwMode="auto">
            <a:xfrm>
              <a:off x="5437648" y="2945084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1" name="Oval 200"/>
            <p:cNvSpPr/>
            <p:nvPr/>
          </p:nvSpPr>
          <p:spPr bwMode="auto">
            <a:xfrm>
              <a:off x="5359868" y="300823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2" name="Oval 201"/>
            <p:cNvSpPr/>
            <p:nvPr/>
          </p:nvSpPr>
          <p:spPr bwMode="auto">
            <a:xfrm>
              <a:off x="5253704" y="2993822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3" name="Oval 202"/>
            <p:cNvSpPr/>
            <p:nvPr/>
          </p:nvSpPr>
          <p:spPr bwMode="auto">
            <a:xfrm>
              <a:off x="5459651" y="3052931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4" name="Oval 203"/>
            <p:cNvSpPr/>
            <p:nvPr/>
          </p:nvSpPr>
          <p:spPr bwMode="auto">
            <a:xfrm>
              <a:off x="5538070" y="298608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5" name="Oval 204"/>
            <p:cNvSpPr/>
            <p:nvPr/>
          </p:nvSpPr>
          <p:spPr bwMode="auto">
            <a:xfrm>
              <a:off x="5479214" y="315772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6" name="Oval 205"/>
            <p:cNvSpPr/>
            <p:nvPr/>
          </p:nvSpPr>
          <p:spPr bwMode="auto">
            <a:xfrm>
              <a:off x="5374023" y="3111471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7" name="Oval 206"/>
            <p:cNvSpPr/>
            <p:nvPr/>
          </p:nvSpPr>
          <p:spPr bwMode="auto">
            <a:xfrm>
              <a:off x="5271358" y="308595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8" name="Oval 207"/>
            <p:cNvSpPr/>
            <p:nvPr/>
          </p:nvSpPr>
          <p:spPr bwMode="auto">
            <a:xfrm>
              <a:off x="5304333" y="3174214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9" name="Oval 208"/>
            <p:cNvSpPr/>
            <p:nvPr/>
          </p:nvSpPr>
          <p:spPr bwMode="auto">
            <a:xfrm>
              <a:off x="5409094" y="3218936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0" name="Oval 209"/>
            <p:cNvSpPr/>
            <p:nvPr/>
          </p:nvSpPr>
          <p:spPr bwMode="auto">
            <a:xfrm>
              <a:off x="5204735" y="318885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7344" name="Group 210"/>
          <p:cNvGrpSpPr>
            <a:grpSpLocks/>
          </p:cNvGrpSpPr>
          <p:nvPr/>
        </p:nvGrpSpPr>
        <p:grpSpPr bwMode="auto">
          <a:xfrm rot="-6852448">
            <a:off x="3887788" y="4114800"/>
            <a:ext cx="425450" cy="479425"/>
            <a:chOff x="5206207" y="2830689"/>
            <a:chExt cx="424816" cy="479584"/>
          </a:xfrm>
        </p:grpSpPr>
        <p:sp>
          <p:nvSpPr>
            <p:cNvPr id="212" name="Oval 211"/>
            <p:cNvSpPr/>
            <p:nvPr/>
          </p:nvSpPr>
          <p:spPr bwMode="auto">
            <a:xfrm>
              <a:off x="5415073" y="2829021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3" name="Oval 212"/>
            <p:cNvSpPr/>
            <p:nvPr/>
          </p:nvSpPr>
          <p:spPr bwMode="auto">
            <a:xfrm>
              <a:off x="5510781" y="2863778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4" name="Oval 213"/>
            <p:cNvSpPr/>
            <p:nvPr/>
          </p:nvSpPr>
          <p:spPr bwMode="auto">
            <a:xfrm>
              <a:off x="5333786" y="289027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" name="Oval 214"/>
            <p:cNvSpPr/>
            <p:nvPr/>
          </p:nvSpPr>
          <p:spPr bwMode="auto">
            <a:xfrm>
              <a:off x="5441568" y="2940555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6" name="Oval 215"/>
            <p:cNvSpPr/>
            <p:nvPr/>
          </p:nvSpPr>
          <p:spPr bwMode="auto">
            <a:xfrm>
              <a:off x="5368230" y="3003287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7" name="Oval 216"/>
            <p:cNvSpPr/>
            <p:nvPr/>
          </p:nvSpPr>
          <p:spPr bwMode="auto">
            <a:xfrm>
              <a:off x="5268264" y="2985763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8" name="Oval 217"/>
            <p:cNvSpPr/>
            <p:nvPr/>
          </p:nvSpPr>
          <p:spPr bwMode="auto">
            <a:xfrm>
              <a:off x="5470802" y="3045645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9" name="Oval 218"/>
            <p:cNvSpPr/>
            <p:nvPr/>
          </p:nvSpPr>
          <p:spPr bwMode="auto">
            <a:xfrm>
              <a:off x="5544574" y="297824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0" name="Oval 219"/>
            <p:cNvSpPr/>
            <p:nvPr/>
          </p:nvSpPr>
          <p:spPr bwMode="auto">
            <a:xfrm>
              <a:off x="5487681" y="3147625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1" name="Oval 220"/>
            <p:cNvSpPr/>
            <p:nvPr/>
          </p:nvSpPr>
          <p:spPr bwMode="auto">
            <a:xfrm>
              <a:off x="5382287" y="310363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2" name="Oval 221"/>
            <p:cNvSpPr/>
            <p:nvPr/>
          </p:nvSpPr>
          <p:spPr bwMode="auto">
            <a:xfrm>
              <a:off x="5274730" y="307608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3" name="Oval 222"/>
            <p:cNvSpPr/>
            <p:nvPr/>
          </p:nvSpPr>
          <p:spPr bwMode="auto">
            <a:xfrm>
              <a:off x="5314297" y="3173646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4" name="Oval 223"/>
            <p:cNvSpPr/>
            <p:nvPr/>
          </p:nvSpPr>
          <p:spPr bwMode="auto">
            <a:xfrm>
              <a:off x="5417596" y="3218429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5" name="Oval 224"/>
            <p:cNvSpPr/>
            <p:nvPr/>
          </p:nvSpPr>
          <p:spPr bwMode="auto">
            <a:xfrm>
              <a:off x="5206830" y="3184798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7345" name="Group 225"/>
          <p:cNvGrpSpPr>
            <a:grpSpLocks/>
          </p:cNvGrpSpPr>
          <p:nvPr/>
        </p:nvGrpSpPr>
        <p:grpSpPr bwMode="auto">
          <a:xfrm rot="3850910">
            <a:off x="4383088" y="4159250"/>
            <a:ext cx="425450" cy="479425"/>
            <a:chOff x="5206207" y="2830689"/>
            <a:chExt cx="424816" cy="479584"/>
          </a:xfrm>
        </p:grpSpPr>
        <p:sp>
          <p:nvSpPr>
            <p:cNvPr id="227" name="Oval 226"/>
            <p:cNvSpPr/>
            <p:nvPr/>
          </p:nvSpPr>
          <p:spPr bwMode="auto">
            <a:xfrm>
              <a:off x="5398538" y="2828428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8" name="Oval 227"/>
            <p:cNvSpPr/>
            <p:nvPr/>
          </p:nvSpPr>
          <p:spPr bwMode="auto">
            <a:xfrm>
              <a:off x="5501057" y="2867918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9" name="Oval 228"/>
            <p:cNvSpPr/>
            <p:nvPr/>
          </p:nvSpPr>
          <p:spPr bwMode="auto">
            <a:xfrm>
              <a:off x="5325599" y="2895778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0" name="Oval 229"/>
            <p:cNvSpPr/>
            <p:nvPr/>
          </p:nvSpPr>
          <p:spPr bwMode="auto">
            <a:xfrm>
              <a:off x="5433951" y="294123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1" name="Oval 230"/>
            <p:cNvSpPr/>
            <p:nvPr/>
          </p:nvSpPr>
          <p:spPr bwMode="auto">
            <a:xfrm>
              <a:off x="5358929" y="3005431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2" name="Oval 231"/>
            <p:cNvSpPr/>
            <p:nvPr/>
          </p:nvSpPr>
          <p:spPr bwMode="auto">
            <a:xfrm>
              <a:off x="5254569" y="2987983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3" name="Oval 232"/>
            <p:cNvSpPr/>
            <p:nvPr/>
          </p:nvSpPr>
          <p:spPr bwMode="auto">
            <a:xfrm>
              <a:off x="5455255" y="3046443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4" name="Oval 233"/>
            <p:cNvSpPr/>
            <p:nvPr/>
          </p:nvSpPr>
          <p:spPr bwMode="auto">
            <a:xfrm>
              <a:off x="5533742" y="2982551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5" name="Oval 234"/>
            <p:cNvSpPr/>
            <p:nvPr/>
          </p:nvSpPr>
          <p:spPr bwMode="auto">
            <a:xfrm>
              <a:off x="5477827" y="315303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6" name="Oval 235"/>
            <p:cNvSpPr/>
            <p:nvPr/>
          </p:nvSpPr>
          <p:spPr bwMode="auto">
            <a:xfrm>
              <a:off x="5375135" y="3106785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7" name="Oval 236"/>
            <p:cNvSpPr/>
            <p:nvPr/>
          </p:nvSpPr>
          <p:spPr bwMode="auto">
            <a:xfrm>
              <a:off x="5266324" y="308050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8" name="Oval 237"/>
            <p:cNvSpPr/>
            <p:nvPr/>
          </p:nvSpPr>
          <p:spPr bwMode="auto">
            <a:xfrm>
              <a:off x="5303782" y="3174135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9" name="Oval 238"/>
            <p:cNvSpPr/>
            <p:nvPr/>
          </p:nvSpPr>
          <p:spPr bwMode="auto">
            <a:xfrm>
              <a:off x="5405737" y="3218259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0" name="Oval 239"/>
            <p:cNvSpPr/>
            <p:nvPr/>
          </p:nvSpPr>
          <p:spPr bwMode="auto">
            <a:xfrm>
              <a:off x="5202488" y="318716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41" name="Oval 240"/>
          <p:cNvSpPr/>
          <p:nvPr/>
        </p:nvSpPr>
        <p:spPr bwMode="auto">
          <a:xfrm rot="3850910">
            <a:off x="4795838" y="4500563"/>
            <a:ext cx="92075" cy="92075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7346" name="Group 241"/>
          <p:cNvGrpSpPr>
            <a:grpSpLocks/>
          </p:cNvGrpSpPr>
          <p:nvPr/>
        </p:nvGrpSpPr>
        <p:grpSpPr bwMode="auto">
          <a:xfrm rot="3494388">
            <a:off x="4883151" y="4067175"/>
            <a:ext cx="425450" cy="479425"/>
            <a:chOff x="5206207" y="2830689"/>
            <a:chExt cx="424816" cy="479584"/>
          </a:xfrm>
        </p:grpSpPr>
        <p:sp>
          <p:nvSpPr>
            <p:cNvPr id="243" name="Oval 242"/>
            <p:cNvSpPr/>
            <p:nvPr/>
          </p:nvSpPr>
          <p:spPr bwMode="auto">
            <a:xfrm>
              <a:off x="5401006" y="2830477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4" name="Oval 243"/>
            <p:cNvSpPr/>
            <p:nvPr/>
          </p:nvSpPr>
          <p:spPr bwMode="auto">
            <a:xfrm>
              <a:off x="5502356" y="286580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5" name="Oval 244"/>
            <p:cNvSpPr/>
            <p:nvPr/>
          </p:nvSpPr>
          <p:spPr bwMode="auto">
            <a:xfrm>
              <a:off x="5329070" y="289281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6" name="Oval 245"/>
            <p:cNvSpPr/>
            <p:nvPr/>
          </p:nvSpPr>
          <p:spPr bwMode="auto">
            <a:xfrm>
              <a:off x="5435800" y="294032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7" name="Oval 246"/>
            <p:cNvSpPr/>
            <p:nvPr/>
          </p:nvSpPr>
          <p:spPr bwMode="auto">
            <a:xfrm>
              <a:off x="5357949" y="300597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8" name="Oval 247"/>
            <p:cNvSpPr/>
            <p:nvPr/>
          </p:nvSpPr>
          <p:spPr bwMode="auto">
            <a:xfrm>
              <a:off x="5250951" y="2985816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9" name="Oval 248"/>
            <p:cNvSpPr/>
            <p:nvPr/>
          </p:nvSpPr>
          <p:spPr bwMode="auto">
            <a:xfrm>
              <a:off x="5459728" y="3046194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0" name="Oval 249"/>
            <p:cNvSpPr/>
            <p:nvPr/>
          </p:nvSpPr>
          <p:spPr bwMode="auto">
            <a:xfrm>
              <a:off x="5538295" y="297961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1" name="Oval 250"/>
            <p:cNvSpPr/>
            <p:nvPr/>
          </p:nvSpPr>
          <p:spPr bwMode="auto">
            <a:xfrm>
              <a:off x="5478542" y="315173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2" name="Oval 251"/>
            <p:cNvSpPr/>
            <p:nvPr/>
          </p:nvSpPr>
          <p:spPr bwMode="auto">
            <a:xfrm>
              <a:off x="5370656" y="3109108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3" name="Oval 252"/>
            <p:cNvSpPr/>
            <p:nvPr/>
          </p:nvSpPr>
          <p:spPr bwMode="auto">
            <a:xfrm>
              <a:off x="5270727" y="308075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4" name="Oval 253"/>
            <p:cNvSpPr/>
            <p:nvPr/>
          </p:nvSpPr>
          <p:spPr bwMode="auto">
            <a:xfrm>
              <a:off x="5302164" y="3174465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5" name="Oval 254"/>
            <p:cNvSpPr/>
            <p:nvPr/>
          </p:nvSpPr>
          <p:spPr bwMode="auto">
            <a:xfrm>
              <a:off x="5405686" y="3218125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6" name="Oval 255"/>
            <p:cNvSpPr/>
            <p:nvPr/>
          </p:nvSpPr>
          <p:spPr bwMode="auto">
            <a:xfrm>
              <a:off x="5204300" y="3185234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57" name="Oval 256"/>
          <p:cNvSpPr/>
          <p:nvPr/>
        </p:nvSpPr>
        <p:spPr bwMode="auto">
          <a:xfrm rot="3494388">
            <a:off x="4248944" y="4477544"/>
            <a:ext cx="90487" cy="92075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7347" name="Group 257"/>
          <p:cNvGrpSpPr>
            <a:grpSpLocks/>
          </p:cNvGrpSpPr>
          <p:nvPr/>
        </p:nvGrpSpPr>
        <p:grpSpPr bwMode="auto">
          <a:xfrm rot="1131822">
            <a:off x="5291138" y="3797300"/>
            <a:ext cx="425450" cy="479425"/>
            <a:chOff x="5206207" y="2830689"/>
            <a:chExt cx="424816" cy="479584"/>
          </a:xfrm>
        </p:grpSpPr>
        <p:sp>
          <p:nvSpPr>
            <p:cNvPr id="259" name="Oval 258"/>
            <p:cNvSpPr/>
            <p:nvPr/>
          </p:nvSpPr>
          <p:spPr bwMode="auto">
            <a:xfrm>
              <a:off x="5403825" y="2831108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0" name="Oval 259"/>
            <p:cNvSpPr/>
            <p:nvPr/>
          </p:nvSpPr>
          <p:spPr bwMode="auto">
            <a:xfrm>
              <a:off x="5500271" y="286327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1" name="Oval 260"/>
            <p:cNvSpPr/>
            <p:nvPr/>
          </p:nvSpPr>
          <p:spPr bwMode="auto">
            <a:xfrm>
              <a:off x="5323520" y="289020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2" name="Oval 261"/>
            <p:cNvSpPr/>
            <p:nvPr/>
          </p:nvSpPr>
          <p:spPr bwMode="auto">
            <a:xfrm>
              <a:off x="5434170" y="293959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3" name="Oval 262"/>
            <p:cNvSpPr/>
            <p:nvPr/>
          </p:nvSpPr>
          <p:spPr bwMode="auto">
            <a:xfrm>
              <a:off x="5357933" y="300093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4" name="Oval 263"/>
            <p:cNvSpPr/>
            <p:nvPr/>
          </p:nvSpPr>
          <p:spPr bwMode="auto">
            <a:xfrm>
              <a:off x="5254614" y="2987906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5" name="Oval 264"/>
            <p:cNvSpPr/>
            <p:nvPr/>
          </p:nvSpPr>
          <p:spPr bwMode="auto">
            <a:xfrm>
              <a:off x="5459076" y="3047139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6" name="Oval 265"/>
            <p:cNvSpPr/>
            <p:nvPr/>
          </p:nvSpPr>
          <p:spPr bwMode="auto">
            <a:xfrm>
              <a:off x="5536734" y="298001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7" name="Oval 266"/>
            <p:cNvSpPr/>
            <p:nvPr/>
          </p:nvSpPr>
          <p:spPr bwMode="auto">
            <a:xfrm>
              <a:off x="5481371" y="315167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8" name="Oval 267"/>
            <p:cNvSpPr/>
            <p:nvPr/>
          </p:nvSpPr>
          <p:spPr bwMode="auto">
            <a:xfrm>
              <a:off x="5377271" y="310675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9" name="Oval 268"/>
            <p:cNvSpPr/>
            <p:nvPr/>
          </p:nvSpPr>
          <p:spPr bwMode="auto">
            <a:xfrm>
              <a:off x="5268271" y="3076937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0" name="Oval 269"/>
            <p:cNvSpPr/>
            <p:nvPr/>
          </p:nvSpPr>
          <p:spPr bwMode="auto">
            <a:xfrm>
              <a:off x="5301114" y="3173368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1" name="Oval 270"/>
            <p:cNvSpPr/>
            <p:nvPr/>
          </p:nvSpPr>
          <p:spPr bwMode="auto">
            <a:xfrm>
              <a:off x="5402689" y="3215795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2" name="Oval 271"/>
            <p:cNvSpPr/>
            <p:nvPr/>
          </p:nvSpPr>
          <p:spPr bwMode="auto">
            <a:xfrm>
              <a:off x="5204409" y="318438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77" name="Rectangle 276"/>
          <p:cNvSpPr/>
          <p:nvPr/>
        </p:nvSpPr>
        <p:spPr bwMode="auto">
          <a:xfrm>
            <a:off x="2314575" y="971550"/>
            <a:ext cx="4549775" cy="4364038"/>
          </a:xfrm>
          <a:prstGeom prst="rect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73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7488" y="3730625"/>
            <a:ext cx="2505075" cy="1701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cxnSp>
        <p:nvCxnSpPr>
          <p:cNvPr id="57372" name="Straight Arrow Connector 279"/>
          <p:cNvCxnSpPr>
            <a:cxnSpLocks noChangeShapeType="1"/>
          </p:cNvCxnSpPr>
          <p:nvPr/>
        </p:nvCxnSpPr>
        <p:spPr bwMode="auto">
          <a:xfrm flipH="1" flipV="1">
            <a:off x="5842000" y="3681413"/>
            <a:ext cx="903288" cy="403225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82" name="Rectangle 281"/>
          <p:cNvSpPr/>
          <p:nvPr/>
        </p:nvSpPr>
        <p:spPr bwMode="auto">
          <a:xfrm>
            <a:off x="6626225" y="5022850"/>
            <a:ext cx="914400" cy="9144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3" name="Rectangle 282"/>
          <p:cNvSpPr/>
          <p:nvPr/>
        </p:nvSpPr>
        <p:spPr bwMode="auto">
          <a:xfrm>
            <a:off x="6296025" y="5370513"/>
            <a:ext cx="3068638" cy="115887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4" name="Text Box 10"/>
          <p:cNvSpPr txBox="1">
            <a:spLocks noChangeArrowheads="1"/>
          </p:cNvSpPr>
          <p:nvPr/>
        </p:nvSpPr>
        <p:spPr bwMode="auto">
          <a:xfrm>
            <a:off x="220663" y="1184275"/>
            <a:ext cx="269398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4.1-4.5 </a:t>
            </a:r>
            <a:r>
              <a:rPr lang="en-US" sz="28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</a:t>
            </a:r>
            <a:r>
              <a:rPr lang="en-US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Ago</a:t>
            </a:r>
          </a:p>
        </p:txBody>
      </p:sp>
      <p:grpSp>
        <p:nvGrpSpPr>
          <p:cNvPr id="57349" name="Group 286"/>
          <p:cNvGrpSpPr>
            <a:grpSpLocks/>
          </p:cNvGrpSpPr>
          <p:nvPr/>
        </p:nvGrpSpPr>
        <p:grpSpPr bwMode="auto">
          <a:xfrm>
            <a:off x="6724650" y="3703638"/>
            <a:ext cx="2152650" cy="1771650"/>
            <a:chOff x="6724891" y="3703902"/>
            <a:chExt cx="2152891" cy="1770926"/>
          </a:xfrm>
        </p:grpSpPr>
        <p:sp>
          <p:nvSpPr>
            <p:cNvPr id="285" name="Oval 284"/>
            <p:cNvSpPr/>
            <p:nvPr/>
          </p:nvSpPr>
          <p:spPr bwMode="auto">
            <a:xfrm>
              <a:off x="6724891" y="3703902"/>
              <a:ext cx="2083033" cy="1770926"/>
            </a:xfrm>
            <a:prstGeom prst="ellipse">
              <a:avLst/>
            </a:prstGeom>
            <a:solidFill>
              <a:schemeClr val="bg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86" name="Text Box 10"/>
            <p:cNvSpPr txBox="1">
              <a:spLocks noChangeArrowheads="1"/>
            </p:cNvSpPr>
            <p:nvPr/>
          </p:nvSpPr>
          <p:spPr bwMode="auto">
            <a:xfrm>
              <a:off x="6736005" y="4183131"/>
              <a:ext cx="2141777" cy="7696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buClr>
                  <a:srgbClr val="FFFFFF"/>
                </a:buClr>
                <a:buFont typeface="Wingdings" pitchFamily="2" charset="2"/>
                <a:buNone/>
                <a:defRPr/>
              </a:pPr>
              <a:r>
                <a:rPr lang="en-US" sz="4400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Vesta</a:t>
              </a:r>
              <a:endPara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96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Problem #1: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62588"/>
            <a:ext cx="9144000" cy="133826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 smtClean="0"/>
              <a:t>The Nice model predicts main belt massive until ~4.1 Ga.  </a:t>
            </a:r>
            <a:r>
              <a:rPr lang="en-US" dirty="0" err="1" smtClean="0"/>
              <a:t>Vesta</a:t>
            </a:r>
            <a:r>
              <a:rPr lang="en-US" dirty="0" smtClean="0"/>
              <a:t> should have been beaten up!  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 smtClean="0">
                <a:solidFill>
                  <a:srgbClr val="FFFF00"/>
                </a:solidFill>
              </a:rPr>
              <a:t>Why do we see a “gap” in </a:t>
            </a:r>
            <a:r>
              <a:rPr lang="en-US" dirty="0" err="1" smtClean="0">
                <a:solidFill>
                  <a:srgbClr val="FFFF00"/>
                </a:solidFill>
              </a:rPr>
              <a:t>Ar-Ar</a:t>
            </a:r>
            <a:r>
              <a:rPr lang="en-US" dirty="0" smtClean="0">
                <a:solidFill>
                  <a:srgbClr val="FFFF00"/>
                </a:solidFill>
              </a:rPr>
              <a:t> from 4.1-4.4 </a:t>
            </a:r>
            <a:r>
              <a:rPr lang="en-US" dirty="0" err="1" smtClean="0">
                <a:solidFill>
                  <a:srgbClr val="FFFF00"/>
                </a:solidFill>
              </a:rPr>
              <a:t>Ga</a:t>
            </a:r>
            <a:r>
              <a:rPr lang="en-US" dirty="0" smtClean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277" name="Rectangle 276"/>
          <p:cNvSpPr/>
          <p:nvPr/>
        </p:nvSpPr>
        <p:spPr bwMode="auto">
          <a:xfrm>
            <a:off x="2314575" y="971550"/>
            <a:ext cx="4549775" cy="4364038"/>
          </a:xfrm>
          <a:prstGeom prst="rect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2" name="Rectangle 281"/>
          <p:cNvSpPr/>
          <p:nvPr/>
        </p:nvSpPr>
        <p:spPr bwMode="auto">
          <a:xfrm>
            <a:off x="6626225" y="5022850"/>
            <a:ext cx="914400" cy="9144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3" name="Rectangle 282"/>
          <p:cNvSpPr/>
          <p:nvPr/>
        </p:nvSpPr>
        <p:spPr bwMode="auto">
          <a:xfrm>
            <a:off x="6296025" y="5370513"/>
            <a:ext cx="3068638" cy="115887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8375" name="Picture 3"/>
          <p:cNvPicPr>
            <a:picLocks noChangeAspect="1" noChangeArrowheads="1"/>
          </p:cNvPicPr>
          <p:nvPr/>
        </p:nvPicPr>
        <p:blipFill>
          <a:blip r:embed="rId2" cstate="print"/>
          <a:srcRect l="13420" t="7875" r="6076" b="3056"/>
          <a:stretch>
            <a:fillRect/>
          </a:stretch>
        </p:blipFill>
        <p:spPr bwMode="auto">
          <a:xfrm>
            <a:off x="1960563" y="731838"/>
            <a:ext cx="5160962" cy="4710112"/>
          </a:xfrm>
          <a:prstGeom prst="rect">
            <a:avLst/>
          </a:prstGeom>
          <a:noFill/>
          <a:ln w="18360">
            <a:solidFill>
              <a:srgbClr val="FF0000"/>
            </a:solidFill>
            <a:round/>
            <a:headEnd/>
            <a:tailEnd/>
          </a:ln>
        </p:spPr>
      </p:pic>
      <p:sp>
        <p:nvSpPr>
          <p:cNvPr id="275" name="Rectangle 274"/>
          <p:cNvSpPr/>
          <p:nvPr/>
        </p:nvSpPr>
        <p:spPr bwMode="auto">
          <a:xfrm>
            <a:off x="5891213" y="2755900"/>
            <a:ext cx="752475" cy="1781175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13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Problem #2:</a:t>
            </a:r>
            <a:endParaRPr lang="en-US" dirty="0"/>
          </a:p>
        </p:txBody>
      </p:sp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8225" y="969963"/>
            <a:ext cx="4533900" cy="436245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sp>
        <p:nvSpPr>
          <p:cNvPr id="6" name="Donut 5"/>
          <p:cNvSpPr/>
          <p:nvPr/>
        </p:nvSpPr>
        <p:spPr bwMode="auto">
          <a:xfrm>
            <a:off x="3063875" y="1608138"/>
            <a:ext cx="3016250" cy="3017837"/>
          </a:xfrm>
          <a:prstGeom prst="donut">
            <a:avLst>
              <a:gd name="adj" fmla="val 13046"/>
            </a:avLst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3076575" y="2576513"/>
            <a:ext cx="425450" cy="479425"/>
            <a:chOff x="5206207" y="2830689"/>
            <a:chExt cx="424816" cy="479584"/>
          </a:xfrm>
        </p:grpSpPr>
        <p:sp>
          <p:nvSpPr>
            <p:cNvPr id="12" name="Oval 11"/>
            <p:cNvSpPr/>
            <p:nvPr/>
          </p:nvSpPr>
          <p:spPr bwMode="auto">
            <a:xfrm>
              <a:off x="5404349" y="2830689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5505798" y="286562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5329847" y="289262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5439222" y="294026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5363136" y="300378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5256931" y="2987903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5461414" y="3046661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5539085" y="297996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5482020" y="315147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5377402" y="310700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5272783" y="308000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5304485" y="3173703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5409104" y="3218167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5206207" y="3184818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 rot="-2418094">
            <a:off x="3040063" y="3035300"/>
            <a:ext cx="425450" cy="479425"/>
            <a:chOff x="5206207" y="2830689"/>
            <a:chExt cx="424816" cy="479584"/>
          </a:xfrm>
        </p:grpSpPr>
        <p:sp>
          <p:nvSpPr>
            <p:cNvPr id="30" name="Oval 29"/>
            <p:cNvSpPr/>
            <p:nvPr/>
          </p:nvSpPr>
          <p:spPr bwMode="auto">
            <a:xfrm>
              <a:off x="5404802" y="2824112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5507616" y="2860085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5330166" y="289047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5438371" y="2934515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5363740" y="2998121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5256718" y="2979394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5460778" y="3040334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5539506" y="2974635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5481600" y="314615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5376655" y="310071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5272153" y="307439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5304630" y="3165860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5409574" y="3211300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5206505" y="3178944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" name="Group 43"/>
          <p:cNvGrpSpPr>
            <a:grpSpLocks/>
          </p:cNvGrpSpPr>
          <p:nvPr/>
        </p:nvGrpSpPr>
        <p:grpSpPr bwMode="auto">
          <a:xfrm rot="-3449680">
            <a:off x="3190876" y="3487737"/>
            <a:ext cx="425450" cy="479425"/>
            <a:chOff x="5206207" y="2830689"/>
            <a:chExt cx="424816" cy="479584"/>
          </a:xfrm>
        </p:grpSpPr>
        <p:sp>
          <p:nvSpPr>
            <p:cNvPr id="45" name="Oval 44"/>
            <p:cNvSpPr/>
            <p:nvPr/>
          </p:nvSpPr>
          <p:spPr bwMode="auto">
            <a:xfrm>
              <a:off x="5410338" y="2823869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6" name="Oval 45"/>
            <p:cNvSpPr/>
            <p:nvPr/>
          </p:nvSpPr>
          <p:spPr bwMode="auto">
            <a:xfrm>
              <a:off x="5506158" y="2861994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7" name="Oval 46"/>
            <p:cNvSpPr/>
            <p:nvPr/>
          </p:nvSpPr>
          <p:spPr bwMode="auto">
            <a:xfrm>
              <a:off x="5329769" y="2886094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8" name="Oval 47"/>
            <p:cNvSpPr/>
            <p:nvPr/>
          </p:nvSpPr>
          <p:spPr bwMode="auto">
            <a:xfrm>
              <a:off x="5439946" y="293815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5364848" y="2997394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5264178" y="2981195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>
              <a:off x="5466999" y="3040023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>
              <a:off x="5539416" y="297634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5482256" y="3146524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5377675" y="3100304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5273105" y="307478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5311338" y="3167636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>
              <a:off x="5415068" y="3212517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5208490" y="318006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7" name="Group 58"/>
          <p:cNvGrpSpPr>
            <a:grpSpLocks/>
          </p:cNvGrpSpPr>
          <p:nvPr/>
        </p:nvGrpSpPr>
        <p:grpSpPr bwMode="auto">
          <a:xfrm rot="676332">
            <a:off x="3257550" y="2133600"/>
            <a:ext cx="425450" cy="479425"/>
            <a:chOff x="5206207" y="2830689"/>
            <a:chExt cx="424816" cy="479584"/>
          </a:xfrm>
        </p:grpSpPr>
        <p:sp>
          <p:nvSpPr>
            <p:cNvPr id="60" name="Oval 59"/>
            <p:cNvSpPr/>
            <p:nvPr/>
          </p:nvSpPr>
          <p:spPr bwMode="auto">
            <a:xfrm>
              <a:off x="5403565" y="2830578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5500520" y="286287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5323307" y="289016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5433012" y="2937888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5358052" y="2999815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5" name="Oval 64"/>
            <p:cNvSpPr/>
            <p:nvPr/>
          </p:nvSpPr>
          <p:spPr bwMode="auto">
            <a:xfrm>
              <a:off x="5253003" y="2983706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6" name="Oval 65"/>
            <p:cNvSpPr/>
            <p:nvPr/>
          </p:nvSpPr>
          <p:spPr bwMode="auto">
            <a:xfrm>
              <a:off x="5458760" y="3043015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7" name="Oval 66"/>
            <p:cNvSpPr/>
            <p:nvPr/>
          </p:nvSpPr>
          <p:spPr bwMode="auto">
            <a:xfrm>
              <a:off x="5538370" y="298000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8" name="Oval 67"/>
            <p:cNvSpPr/>
            <p:nvPr/>
          </p:nvSpPr>
          <p:spPr bwMode="auto">
            <a:xfrm>
              <a:off x="5479195" y="3145648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9" name="Oval 68"/>
            <p:cNvSpPr/>
            <p:nvPr/>
          </p:nvSpPr>
          <p:spPr bwMode="auto">
            <a:xfrm>
              <a:off x="5371038" y="310571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0" name="Oval 69"/>
            <p:cNvSpPr/>
            <p:nvPr/>
          </p:nvSpPr>
          <p:spPr bwMode="auto">
            <a:xfrm>
              <a:off x="5272198" y="308010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5298578" y="3172156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2" name="Oval 71"/>
            <p:cNvSpPr/>
            <p:nvPr/>
          </p:nvSpPr>
          <p:spPr bwMode="auto">
            <a:xfrm>
              <a:off x="5402690" y="3216137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5205604" y="318408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8" name="Group 73"/>
          <p:cNvGrpSpPr>
            <a:grpSpLocks/>
          </p:cNvGrpSpPr>
          <p:nvPr/>
        </p:nvGrpSpPr>
        <p:grpSpPr bwMode="auto">
          <a:xfrm rot="1741964">
            <a:off x="3597275" y="1800225"/>
            <a:ext cx="425450" cy="479425"/>
            <a:chOff x="5206207" y="2830689"/>
            <a:chExt cx="424816" cy="479584"/>
          </a:xfrm>
        </p:grpSpPr>
        <p:sp>
          <p:nvSpPr>
            <p:cNvPr id="75" name="Oval 74"/>
            <p:cNvSpPr/>
            <p:nvPr/>
          </p:nvSpPr>
          <p:spPr bwMode="auto">
            <a:xfrm>
              <a:off x="5402072" y="2832330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6" name="Oval 75"/>
            <p:cNvSpPr/>
            <p:nvPr/>
          </p:nvSpPr>
          <p:spPr bwMode="auto">
            <a:xfrm>
              <a:off x="5501882" y="286175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7" name="Oval 76"/>
            <p:cNvSpPr/>
            <p:nvPr/>
          </p:nvSpPr>
          <p:spPr bwMode="auto">
            <a:xfrm>
              <a:off x="5324353" y="289145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8" name="Oval 77"/>
            <p:cNvSpPr/>
            <p:nvPr/>
          </p:nvSpPr>
          <p:spPr bwMode="auto">
            <a:xfrm>
              <a:off x="5438574" y="2940545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9" name="Oval 78"/>
            <p:cNvSpPr/>
            <p:nvPr/>
          </p:nvSpPr>
          <p:spPr bwMode="auto">
            <a:xfrm>
              <a:off x="5358183" y="3001595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>
              <a:off x="5256211" y="2987905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1" name="Oval 80"/>
            <p:cNvSpPr/>
            <p:nvPr/>
          </p:nvSpPr>
          <p:spPr bwMode="auto">
            <a:xfrm>
              <a:off x="5460958" y="3046596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2" name="Oval 81"/>
            <p:cNvSpPr/>
            <p:nvPr/>
          </p:nvSpPr>
          <p:spPr bwMode="auto">
            <a:xfrm>
              <a:off x="5535248" y="297760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3" name="Oval 82"/>
            <p:cNvSpPr/>
            <p:nvPr/>
          </p:nvSpPr>
          <p:spPr bwMode="auto">
            <a:xfrm>
              <a:off x="5478063" y="3149251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4" name="Oval 83"/>
            <p:cNvSpPr/>
            <p:nvPr/>
          </p:nvSpPr>
          <p:spPr bwMode="auto">
            <a:xfrm>
              <a:off x="5374002" y="310540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5270703" y="307930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6" name="Oval 85"/>
            <p:cNvSpPr/>
            <p:nvPr/>
          </p:nvSpPr>
          <p:spPr bwMode="auto">
            <a:xfrm>
              <a:off x="5301097" y="3173630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7" name="Oval 86"/>
            <p:cNvSpPr/>
            <p:nvPr/>
          </p:nvSpPr>
          <p:spPr bwMode="auto">
            <a:xfrm>
              <a:off x="5407314" y="3218093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8" name="Oval 87"/>
            <p:cNvSpPr/>
            <p:nvPr/>
          </p:nvSpPr>
          <p:spPr bwMode="auto">
            <a:xfrm>
              <a:off x="5205691" y="318446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" name="Group 88"/>
          <p:cNvGrpSpPr>
            <a:grpSpLocks/>
          </p:cNvGrpSpPr>
          <p:nvPr/>
        </p:nvGrpSpPr>
        <p:grpSpPr bwMode="auto">
          <a:xfrm rot="3208616">
            <a:off x="4048126" y="1587500"/>
            <a:ext cx="425450" cy="479425"/>
            <a:chOff x="5206207" y="2830689"/>
            <a:chExt cx="424816" cy="479584"/>
          </a:xfrm>
        </p:grpSpPr>
        <p:sp>
          <p:nvSpPr>
            <p:cNvPr id="90" name="Oval 89"/>
            <p:cNvSpPr/>
            <p:nvPr/>
          </p:nvSpPr>
          <p:spPr bwMode="auto">
            <a:xfrm>
              <a:off x="5399531" y="2830369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1" name="Oval 90"/>
            <p:cNvSpPr/>
            <p:nvPr/>
          </p:nvSpPr>
          <p:spPr bwMode="auto">
            <a:xfrm>
              <a:off x="5500099" y="2868027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2" name="Oval 91"/>
            <p:cNvSpPr/>
            <p:nvPr/>
          </p:nvSpPr>
          <p:spPr bwMode="auto">
            <a:xfrm>
              <a:off x="5328099" y="289257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" name="Oval 92"/>
            <p:cNvSpPr/>
            <p:nvPr/>
          </p:nvSpPr>
          <p:spPr bwMode="auto">
            <a:xfrm>
              <a:off x="5433023" y="2942754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" name="Oval 93"/>
            <p:cNvSpPr/>
            <p:nvPr/>
          </p:nvSpPr>
          <p:spPr bwMode="auto">
            <a:xfrm>
              <a:off x="5358255" y="300387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5" name="Oval 94"/>
            <p:cNvSpPr/>
            <p:nvPr/>
          </p:nvSpPr>
          <p:spPr bwMode="auto">
            <a:xfrm>
              <a:off x="5256227" y="2986868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6" name="Oval 95"/>
            <p:cNvSpPr/>
            <p:nvPr/>
          </p:nvSpPr>
          <p:spPr bwMode="auto">
            <a:xfrm>
              <a:off x="5461070" y="3045971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7" name="Oval 96"/>
            <p:cNvSpPr/>
            <p:nvPr/>
          </p:nvSpPr>
          <p:spPr bwMode="auto">
            <a:xfrm>
              <a:off x="5532804" y="2981215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8" name="Oval 97"/>
            <p:cNvSpPr/>
            <p:nvPr/>
          </p:nvSpPr>
          <p:spPr bwMode="auto">
            <a:xfrm>
              <a:off x="5475832" y="315434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9" name="Oval 98"/>
            <p:cNvSpPr/>
            <p:nvPr/>
          </p:nvSpPr>
          <p:spPr bwMode="auto">
            <a:xfrm>
              <a:off x="5375061" y="310921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0" name="Oval 99"/>
            <p:cNvSpPr/>
            <p:nvPr/>
          </p:nvSpPr>
          <p:spPr bwMode="auto">
            <a:xfrm>
              <a:off x="5272167" y="308030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1" name="Oval 100"/>
            <p:cNvSpPr/>
            <p:nvPr/>
          </p:nvSpPr>
          <p:spPr bwMode="auto">
            <a:xfrm>
              <a:off x="5298561" y="3172413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2" name="Oval 101"/>
            <p:cNvSpPr/>
            <p:nvPr/>
          </p:nvSpPr>
          <p:spPr bwMode="auto">
            <a:xfrm>
              <a:off x="5408533" y="3218436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3" name="Oval 102"/>
            <p:cNvSpPr/>
            <p:nvPr/>
          </p:nvSpPr>
          <p:spPr bwMode="auto">
            <a:xfrm>
              <a:off x="5202735" y="318490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Group 103"/>
          <p:cNvGrpSpPr>
            <a:grpSpLocks/>
          </p:cNvGrpSpPr>
          <p:nvPr/>
        </p:nvGrpSpPr>
        <p:grpSpPr bwMode="auto">
          <a:xfrm rot="4637126">
            <a:off x="4533901" y="1549400"/>
            <a:ext cx="425450" cy="479425"/>
            <a:chOff x="5206207" y="2830689"/>
            <a:chExt cx="424816" cy="479584"/>
          </a:xfrm>
        </p:grpSpPr>
        <p:sp>
          <p:nvSpPr>
            <p:cNvPr id="105" name="Oval 104"/>
            <p:cNvSpPr/>
            <p:nvPr/>
          </p:nvSpPr>
          <p:spPr bwMode="auto">
            <a:xfrm>
              <a:off x="5397871" y="2832970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6" name="Oval 105"/>
            <p:cNvSpPr/>
            <p:nvPr/>
          </p:nvSpPr>
          <p:spPr bwMode="auto">
            <a:xfrm>
              <a:off x="5501753" y="2869654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7" name="Oval 106"/>
            <p:cNvSpPr/>
            <p:nvPr/>
          </p:nvSpPr>
          <p:spPr bwMode="auto">
            <a:xfrm>
              <a:off x="5329230" y="289252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8" name="Oval 107"/>
            <p:cNvSpPr/>
            <p:nvPr/>
          </p:nvSpPr>
          <p:spPr bwMode="auto">
            <a:xfrm>
              <a:off x="5433084" y="294366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9" name="Oval 108"/>
            <p:cNvSpPr/>
            <p:nvPr/>
          </p:nvSpPr>
          <p:spPr bwMode="auto">
            <a:xfrm>
              <a:off x="5358080" y="3009741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0" name="Oval 109"/>
            <p:cNvSpPr/>
            <p:nvPr/>
          </p:nvSpPr>
          <p:spPr bwMode="auto">
            <a:xfrm>
              <a:off x="5251907" y="2990446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1" name="Oval 110"/>
            <p:cNvSpPr/>
            <p:nvPr/>
          </p:nvSpPr>
          <p:spPr bwMode="auto">
            <a:xfrm>
              <a:off x="5455466" y="3046225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2" name="Oval 111"/>
            <p:cNvSpPr/>
            <p:nvPr/>
          </p:nvSpPr>
          <p:spPr bwMode="auto">
            <a:xfrm>
              <a:off x="5538531" y="2980528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3" name="Oval 112"/>
            <p:cNvSpPr/>
            <p:nvPr/>
          </p:nvSpPr>
          <p:spPr bwMode="auto">
            <a:xfrm>
              <a:off x="5477960" y="3155678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4" name="Oval 113"/>
            <p:cNvSpPr/>
            <p:nvPr/>
          </p:nvSpPr>
          <p:spPr bwMode="auto">
            <a:xfrm>
              <a:off x="5371165" y="311037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5" name="Oval 114"/>
            <p:cNvSpPr/>
            <p:nvPr/>
          </p:nvSpPr>
          <p:spPr bwMode="auto">
            <a:xfrm>
              <a:off x="5272053" y="3081461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6" name="Oval 115"/>
            <p:cNvSpPr/>
            <p:nvPr/>
          </p:nvSpPr>
          <p:spPr bwMode="auto">
            <a:xfrm>
              <a:off x="5301167" y="3175771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7" name="Oval 116"/>
            <p:cNvSpPr/>
            <p:nvPr/>
          </p:nvSpPr>
          <p:spPr bwMode="auto">
            <a:xfrm>
              <a:off x="5408661" y="3217976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8" name="Oval 117"/>
            <p:cNvSpPr/>
            <p:nvPr/>
          </p:nvSpPr>
          <p:spPr bwMode="auto">
            <a:xfrm>
              <a:off x="5201046" y="318750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1" name="Group 118"/>
          <p:cNvGrpSpPr>
            <a:grpSpLocks/>
          </p:cNvGrpSpPr>
          <p:nvPr/>
        </p:nvGrpSpPr>
        <p:grpSpPr bwMode="auto">
          <a:xfrm rot="5708105">
            <a:off x="4978401" y="1714500"/>
            <a:ext cx="425450" cy="479425"/>
            <a:chOff x="5206207" y="2830689"/>
            <a:chExt cx="424816" cy="479584"/>
          </a:xfrm>
        </p:grpSpPr>
        <p:sp>
          <p:nvSpPr>
            <p:cNvPr id="120" name="Oval 119"/>
            <p:cNvSpPr/>
            <p:nvPr/>
          </p:nvSpPr>
          <p:spPr bwMode="auto">
            <a:xfrm>
              <a:off x="5398677" y="2835609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1" name="Oval 120"/>
            <p:cNvSpPr/>
            <p:nvPr/>
          </p:nvSpPr>
          <p:spPr bwMode="auto">
            <a:xfrm>
              <a:off x="5500105" y="2866267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2" name="Oval 121"/>
            <p:cNvSpPr/>
            <p:nvPr/>
          </p:nvSpPr>
          <p:spPr bwMode="auto">
            <a:xfrm>
              <a:off x="5324275" y="2893258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3" name="Oval 122"/>
            <p:cNvSpPr/>
            <p:nvPr/>
          </p:nvSpPr>
          <p:spPr bwMode="auto">
            <a:xfrm>
              <a:off x="5433582" y="294081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4" name="Oval 123"/>
            <p:cNvSpPr/>
            <p:nvPr/>
          </p:nvSpPr>
          <p:spPr bwMode="auto">
            <a:xfrm>
              <a:off x="5363050" y="300616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5" name="Oval 124"/>
            <p:cNvSpPr/>
            <p:nvPr/>
          </p:nvSpPr>
          <p:spPr bwMode="auto">
            <a:xfrm>
              <a:off x="5256868" y="2993468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6" name="Oval 125"/>
            <p:cNvSpPr/>
            <p:nvPr/>
          </p:nvSpPr>
          <p:spPr bwMode="auto">
            <a:xfrm>
              <a:off x="5455863" y="3047303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7" name="Oval 126"/>
            <p:cNvSpPr/>
            <p:nvPr/>
          </p:nvSpPr>
          <p:spPr bwMode="auto">
            <a:xfrm>
              <a:off x="5539022" y="298075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8" name="Oval 127"/>
            <p:cNvSpPr/>
            <p:nvPr/>
          </p:nvSpPr>
          <p:spPr bwMode="auto">
            <a:xfrm>
              <a:off x="5476416" y="3152207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9" name="Oval 128"/>
            <p:cNvSpPr/>
            <p:nvPr/>
          </p:nvSpPr>
          <p:spPr bwMode="auto">
            <a:xfrm>
              <a:off x="5377434" y="311328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0" name="Oval 129"/>
            <p:cNvSpPr/>
            <p:nvPr/>
          </p:nvSpPr>
          <p:spPr bwMode="auto">
            <a:xfrm>
              <a:off x="5269972" y="308628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1" name="Oval 130"/>
            <p:cNvSpPr/>
            <p:nvPr/>
          </p:nvSpPr>
          <p:spPr bwMode="auto">
            <a:xfrm>
              <a:off x="5298728" y="3176248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2" name="Oval 131"/>
            <p:cNvSpPr/>
            <p:nvPr/>
          </p:nvSpPr>
          <p:spPr bwMode="auto">
            <a:xfrm>
              <a:off x="5403297" y="3224233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3" name="Oval 132"/>
            <p:cNvSpPr/>
            <p:nvPr/>
          </p:nvSpPr>
          <p:spPr bwMode="auto">
            <a:xfrm>
              <a:off x="5206144" y="319089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6" name="Group 133"/>
          <p:cNvGrpSpPr>
            <a:grpSpLocks/>
          </p:cNvGrpSpPr>
          <p:nvPr/>
        </p:nvGrpSpPr>
        <p:grpSpPr bwMode="auto">
          <a:xfrm rot="7278287">
            <a:off x="5362576" y="2011362"/>
            <a:ext cx="425450" cy="479425"/>
            <a:chOff x="5206207" y="2830689"/>
            <a:chExt cx="424816" cy="479584"/>
          </a:xfrm>
        </p:grpSpPr>
        <p:sp>
          <p:nvSpPr>
            <p:cNvPr id="135" name="Oval 134"/>
            <p:cNvSpPr/>
            <p:nvPr/>
          </p:nvSpPr>
          <p:spPr bwMode="auto">
            <a:xfrm>
              <a:off x="5402922" y="2839191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6" name="Oval 135"/>
            <p:cNvSpPr/>
            <p:nvPr/>
          </p:nvSpPr>
          <p:spPr bwMode="auto">
            <a:xfrm>
              <a:off x="5503580" y="2870315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7" name="Oval 136"/>
            <p:cNvSpPr/>
            <p:nvPr/>
          </p:nvSpPr>
          <p:spPr bwMode="auto">
            <a:xfrm>
              <a:off x="5329196" y="2894777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8" name="Oval 137"/>
            <p:cNvSpPr/>
            <p:nvPr/>
          </p:nvSpPr>
          <p:spPr bwMode="auto">
            <a:xfrm>
              <a:off x="5438791" y="294695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39" name="Oval 138"/>
            <p:cNvSpPr/>
            <p:nvPr/>
          </p:nvSpPr>
          <p:spPr bwMode="auto">
            <a:xfrm>
              <a:off x="5363294" y="3005965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0" name="Oval 139"/>
            <p:cNvSpPr/>
            <p:nvPr/>
          </p:nvSpPr>
          <p:spPr bwMode="auto">
            <a:xfrm>
              <a:off x="5257037" y="2993122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1" name="Oval 140"/>
            <p:cNvSpPr/>
            <p:nvPr/>
          </p:nvSpPr>
          <p:spPr bwMode="auto">
            <a:xfrm>
              <a:off x="5461529" y="3048823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2" name="Oval 141"/>
            <p:cNvSpPr/>
            <p:nvPr/>
          </p:nvSpPr>
          <p:spPr bwMode="auto">
            <a:xfrm>
              <a:off x="5539033" y="2980678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3" name="Oval 142"/>
            <p:cNvSpPr/>
            <p:nvPr/>
          </p:nvSpPr>
          <p:spPr bwMode="auto">
            <a:xfrm>
              <a:off x="5481621" y="3155051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4" name="Oval 143"/>
            <p:cNvSpPr/>
            <p:nvPr/>
          </p:nvSpPr>
          <p:spPr bwMode="auto">
            <a:xfrm>
              <a:off x="5376674" y="3107471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5" name="Oval 144"/>
            <p:cNvSpPr/>
            <p:nvPr/>
          </p:nvSpPr>
          <p:spPr bwMode="auto">
            <a:xfrm>
              <a:off x="5271070" y="308631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6" name="Oval 145"/>
            <p:cNvSpPr/>
            <p:nvPr/>
          </p:nvSpPr>
          <p:spPr bwMode="auto">
            <a:xfrm>
              <a:off x="5303820" y="3180219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7" name="Oval 146"/>
            <p:cNvSpPr/>
            <p:nvPr/>
          </p:nvSpPr>
          <p:spPr bwMode="auto">
            <a:xfrm>
              <a:off x="5409002" y="3222078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8" name="Oval 147"/>
            <p:cNvSpPr/>
            <p:nvPr/>
          </p:nvSpPr>
          <p:spPr bwMode="auto">
            <a:xfrm>
              <a:off x="5202913" y="319102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7" name="Group 148"/>
          <p:cNvGrpSpPr>
            <a:grpSpLocks/>
          </p:cNvGrpSpPr>
          <p:nvPr/>
        </p:nvGrpSpPr>
        <p:grpSpPr bwMode="auto">
          <a:xfrm rot="8076596">
            <a:off x="5610226" y="2414587"/>
            <a:ext cx="425450" cy="479425"/>
            <a:chOff x="5206207" y="2830689"/>
            <a:chExt cx="424816" cy="479584"/>
          </a:xfrm>
        </p:grpSpPr>
        <p:sp>
          <p:nvSpPr>
            <p:cNvPr id="150" name="Oval 149"/>
            <p:cNvSpPr/>
            <p:nvPr/>
          </p:nvSpPr>
          <p:spPr bwMode="auto">
            <a:xfrm>
              <a:off x="5405525" y="2838802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1" name="Oval 150"/>
            <p:cNvSpPr/>
            <p:nvPr/>
          </p:nvSpPr>
          <p:spPr bwMode="auto">
            <a:xfrm>
              <a:off x="5505989" y="2865881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2" name="Oval 151"/>
            <p:cNvSpPr/>
            <p:nvPr/>
          </p:nvSpPr>
          <p:spPr bwMode="auto">
            <a:xfrm>
              <a:off x="5329827" y="289275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3" name="Oval 152"/>
            <p:cNvSpPr/>
            <p:nvPr/>
          </p:nvSpPr>
          <p:spPr bwMode="auto">
            <a:xfrm>
              <a:off x="5439348" y="294066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4" name="Oval 153"/>
            <p:cNvSpPr/>
            <p:nvPr/>
          </p:nvSpPr>
          <p:spPr bwMode="auto">
            <a:xfrm>
              <a:off x="5362674" y="300751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5" name="Oval 154"/>
            <p:cNvSpPr/>
            <p:nvPr/>
          </p:nvSpPr>
          <p:spPr bwMode="auto">
            <a:xfrm>
              <a:off x="5257636" y="2993881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6" name="Oval 155"/>
            <p:cNvSpPr/>
            <p:nvPr/>
          </p:nvSpPr>
          <p:spPr bwMode="auto">
            <a:xfrm>
              <a:off x="5463473" y="3053677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7" name="Oval 156"/>
            <p:cNvSpPr/>
            <p:nvPr/>
          </p:nvSpPr>
          <p:spPr bwMode="auto">
            <a:xfrm>
              <a:off x="5538836" y="2980644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8" name="Oval 157"/>
            <p:cNvSpPr/>
            <p:nvPr/>
          </p:nvSpPr>
          <p:spPr bwMode="auto">
            <a:xfrm>
              <a:off x="5481604" y="315543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9" name="Oval 158"/>
            <p:cNvSpPr/>
            <p:nvPr/>
          </p:nvSpPr>
          <p:spPr bwMode="auto">
            <a:xfrm>
              <a:off x="5375422" y="311091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0" name="Oval 159"/>
            <p:cNvSpPr/>
            <p:nvPr/>
          </p:nvSpPr>
          <p:spPr bwMode="auto">
            <a:xfrm>
              <a:off x="5274715" y="3085521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1" name="Oval 160"/>
            <p:cNvSpPr/>
            <p:nvPr/>
          </p:nvSpPr>
          <p:spPr bwMode="auto">
            <a:xfrm>
              <a:off x="5304557" y="3181730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2" name="Oval 161"/>
            <p:cNvSpPr/>
            <p:nvPr/>
          </p:nvSpPr>
          <p:spPr bwMode="auto">
            <a:xfrm>
              <a:off x="5408496" y="3226233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3" name="Oval 162"/>
            <p:cNvSpPr/>
            <p:nvPr/>
          </p:nvSpPr>
          <p:spPr bwMode="auto">
            <a:xfrm>
              <a:off x="5206748" y="319061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4" name="Oval 163"/>
          <p:cNvSpPr/>
          <p:nvPr/>
        </p:nvSpPr>
        <p:spPr bwMode="auto">
          <a:xfrm rot="8076596">
            <a:off x="5880100" y="2852738"/>
            <a:ext cx="92075" cy="92075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8" name="Group 164"/>
          <p:cNvGrpSpPr>
            <a:grpSpLocks/>
          </p:cNvGrpSpPr>
          <p:nvPr/>
        </p:nvGrpSpPr>
        <p:grpSpPr bwMode="auto">
          <a:xfrm rot="9841894">
            <a:off x="5672138" y="2925763"/>
            <a:ext cx="425450" cy="479425"/>
            <a:chOff x="5206207" y="2830689"/>
            <a:chExt cx="424816" cy="479584"/>
          </a:xfrm>
        </p:grpSpPr>
        <p:sp>
          <p:nvSpPr>
            <p:cNvPr id="166" name="Oval 165"/>
            <p:cNvSpPr/>
            <p:nvPr/>
          </p:nvSpPr>
          <p:spPr bwMode="auto">
            <a:xfrm>
              <a:off x="5411727" y="2835542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7" name="Oval 166"/>
            <p:cNvSpPr/>
            <p:nvPr/>
          </p:nvSpPr>
          <p:spPr bwMode="auto">
            <a:xfrm>
              <a:off x="5509010" y="2870264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8" name="Oval 167"/>
            <p:cNvSpPr/>
            <p:nvPr/>
          </p:nvSpPr>
          <p:spPr bwMode="auto">
            <a:xfrm>
              <a:off x="5331109" y="289855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9" name="Oval 168"/>
            <p:cNvSpPr/>
            <p:nvPr/>
          </p:nvSpPr>
          <p:spPr bwMode="auto">
            <a:xfrm>
              <a:off x="5441046" y="294658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0" name="Oval 169"/>
            <p:cNvSpPr/>
            <p:nvPr/>
          </p:nvSpPr>
          <p:spPr bwMode="auto">
            <a:xfrm>
              <a:off x="5365467" y="300915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1" name="Oval 170"/>
            <p:cNvSpPr/>
            <p:nvPr/>
          </p:nvSpPr>
          <p:spPr bwMode="auto">
            <a:xfrm>
              <a:off x="5262951" y="2992755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2" name="Oval 171"/>
            <p:cNvSpPr/>
            <p:nvPr/>
          </p:nvSpPr>
          <p:spPr bwMode="auto">
            <a:xfrm>
              <a:off x="5468687" y="3051733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3" name="Oval 172"/>
            <p:cNvSpPr/>
            <p:nvPr/>
          </p:nvSpPr>
          <p:spPr bwMode="auto">
            <a:xfrm>
              <a:off x="5541408" y="2981961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4" name="Oval 173"/>
            <p:cNvSpPr/>
            <p:nvPr/>
          </p:nvSpPr>
          <p:spPr bwMode="auto">
            <a:xfrm>
              <a:off x="5485162" y="315578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5" name="Oval 174"/>
            <p:cNvSpPr/>
            <p:nvPr/>
          </p:nvSpPr>
          <p:spPr bwMode="auto">
            <a:xfrm>
              <a:off x="5380886" y="3111031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6" name="Oval 175"/>
            <p:cNvSpPr/>
            <p:nvPr/>
          </p:nvSpPr>
          <p:spPr bwMode="auto">
            <a:xfrm>
              <a:off x="5277907" y="308481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7" name="Oval 176"/>
            <p:cNvSpPr/>
            <p:nvPr/>
          </p:nvSpPr>
          <p:spPr bwMode="auto">
            <a:xfrm>
              <a:off x="5310560" y="3178186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8" name="Oval 177"/>
            <p:cNvSpPr/>
            <p:nvPr/>
          </p:nvSpPr>
          <p:spPr bwMode="auto">
            <a:xfrm>
              <a:off x="5416361" y="3223383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9" name="Oval 178"/>
            <p:cNvSpPr/>
            <p:nvPr/>
          </p:nvSpPr>
          <p:spPr bwMode="auto">
            <a:xfrm>
              <a:off x="5206450" y="3184907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9" name="Group 179"/>
          <p:cNvGrpSpPr>
            <a:grpSpLocks/>
          </p:cNvGrpSpPr>
          <p:nvPr/>
        </p:nvGrpSpPr>
        <p:grpSpPr bwMode="auto">
          <a:xfrm rot="-10583043">
            <a:off x="5568950" y="3400425"/>
            <a:ext cx="425450" cy="479425"/>
            <a:chOff x="5206207" y="2830689"/>
            <a:chExt cx="424816" cy="479584"/>
          </a:xfrm>
        </p:grpSpPr>
        <p:sp>
          <p:nvSpPr>
            <p:cNvPr id="181" name="Oval 180"/>
            <p:cNvSpPr/>
            <p:nvPr/>
          </p:nvSpPr>
          <p:spPr bwMode="auto">
            <a:xfrm>
              <a:off x="5411274" y="2831090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2" name="Oval 181"/>
            <p:cNvSpPr/>
            <p:nvPr/>
          </p:nvSpPr>
          <p:spPr bwMode="auto">
            <a:xfrm>
              <a:off x="5511954" y="286603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3" name="Oval 182"/>
            <p:cNvSpPr/>
            <p:nvPr/>
          </p:nvSpPr>
          <p:spPr bwMode="auto">
            <a:xfrm>
              <a:off x="5335772" y="289310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4" name="Oval 183"/>
            <p:cNvSpPr/>
            <p:nvPr/>
          </p:nvSpPr>
          <p:spPr bwMode="auto">
            <a:xfrm>
              <a:off x="5445164" y="2940277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5" name="Oval 184"/>
            <p:cNvSpPr/>
            <p:nvPr/>
          </p:nvSpPr>
          <p:spPr bwMode="auto">
            <a:xfrm>
              <a:off x="5363437" y="3004325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6" name="Oval 185"/>
            <p:cNvSpPr/>
            <p:nvPr/>
          </p:nvSpPr>
          <p:spPr bwMode="auto">
            <a:xfrm>
              <a:off x="5263956" y="2988397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7" name="Oval 186"/>
            <p:cNvSpPr/>
            <p:nvPr/>
          </p:nvSpPr>
          <p:spPr bwMode="auto">
            <a:xfrm>
              <a:off x="5470948" y="3046896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8" name="Oval 187"/>
            <p:cNvSpPr/>
            <p:nvPr/>
          </p:nvSpPr>
          <p:spPr bwMode="auto">
            <a:xfrm>
              <a:off x="5539818" y="298042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9" name="Oval 188"/>
            <p:cNvSpPr/>
            <p:nvPr/>
          </p:nvSpPr>
          <p:spPr bwMode="auto">
            <a:xfrm>
              <a:off x="5482690" y="3157487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0" name="Oval 189"/>
            <p:cNvSpPr/>
            <p:nvPr/>
          </p:nvSpPr>
          <p:spPr bwMode="auto">
            <a:xfrm>
              <a:off x="5378244" y="3113181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1" name="Oval 190"/>
            <p:cNvSpPr/>
            <p:nvPr/>
          </p:nvSpPr>
          <p:spPr bwMode="auto">
            <a:xfrm>
              <a:off x="5272917" y="308006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2" name="Oval 191"/>
            <p:cNvSpPr/>
            <p:nvPr/>
          </p:nvSpPr>
          <p:spPr bwMode="auto">
            <a:xfrm>
              <a:off x="5315701" y="3179246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3" name="Oval 192"/>
            <p:cNvSpPr/>
            <p:nvPr/>
          </p:nvSpPr>
          <p:spPr bwMode="auto">
            <a:xfrm>
              <a:off x="5421630" y="3221868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4" name="Oval 193"/>
            <p:cNvSpPr/>
            <p:nvPr/>
          </p:nvSpPr>
          <p:spPr bwMode="auto">
            <a:xfrm>
              <a:off x="5206844" y="319086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26" name="Group 195"/>
          <p:cNvGrpSpPr>
            <a:grpSpLocks/>
          </p:cNvGrpSpPr>
          <p:nvPr/>
        </p:nvGrpSpPr>
        <p:grpSpPr bwMode="auto">
          <a:xfrm rot="6342274">
            <a:off x="3521076" y="3857625"/>
            <a:ext cx="425450" cy="479425"/>
            <a:chOff x="5206207" y="2830689"/>
            <a:chExt cx="424816" cy="479584"/>
          </a:xfrm>
        </p:grpSpPr>
        <p:sp>
          <p:nvSpPr>
            <p:cNvPr id="197" name="Oval 196"/>
            <p:cNvSpPr/>
            <p:nvPr/>
          </p:nvSpPr>
          <p:spPr bwMode="auto">
            <a:xfrm>
              <a:off x="5403971" y="2831072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8" name="Oval 197"/>
            <p:cNvSpPr/>
            <p:nvPr/>
          </p:nvSpPr>
          <p:spPr bwMode="auto">
            <a:xfrm>
              <a:off x="5504364" y="287185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9" name="Oval 198"/>
            <p:cNvSpPr/>
            <p:nvPr/>
          </p:nvSpPr>
          <p:spPr bwMode="auto">
            <a:xfrm>
              <a:off x="5329214" y="2893148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0" name="Oval 199"/>
            <p:cNvSpPr/>
            <p:nvPr/>
          </p:nvSpPr>
          <p:spPr bwMode="auto">
            <a:xfrm>
              <a:off x="5437648" y="2945084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1" name="Oval 200"/>
            <p:cNvSpPr/>
            <p:nvPr/>
          </p:nvSpPr>
          <p:spPr bwMode="auto">
            <a:xfrm>
              <a:off x="5359868" y="300823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2" name="Oval 201"/>
            <p:cNvSpPr/>
            <p:nvPr/>
          </p:nvSpPr>
          <p:spPr bwMode="auto">
            <a:xfrm>
              <a:off x="5253704" y="2993822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3" name="Oval 202"/>
            <p:cNvSpPr/>
            <p:nvPr/>
          </p:nvSpPr>
          <p:spPr bwMode="auto">
            <a:xfrm>
              <a:off x="5459651" y="3052931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4" name="Oval 203"/>
            <p:cNvSpPr/>
            <p:nvPr/>
          </p:nvSpPr>
          <p:spPr bwMode="auto">
            <a:xfrm>
              <a:off x="5538070" y="298608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5" name="Oval 204"/>
            <p:cNvSpPr/>
            <p:nvPr/>
          </p:nvSpPr>
          <p:spPr bwMode="auto">
            <a:xfrm>
              <a:off x="5479214" y="315772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6" name="Oval 205"/>
            <p:cNvSpPr/>
            <p:nvPr/>
          </p:nvSpPr>
          <p:spPr bwMode="auto">
            <a:xfrm>
              <a:off x="5374023" y="3111471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7" name="Oval 206"/>
            <p:cNvSpPr/>
            <p:nvPr/>
          </p:nvSpPr>
          <p:spPr bwMode="auto">
            <a:xfrm>
              <a:off x="5271358" y="308595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8" name="Oval 207"/>
            <p:cNvSpPr/>
            <p:nvPr/>
          </p:nvSpPr>
          <p:spPr bwMode="auto">
            <a:xfrm>
              <a:off x="5304333" y="3174214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9" name="Oval 208"/>
            <p:cNvSpPr/>
            <p:nvPr/>
          </p:nvSpPr>
          <p:spPr bwMode="auto">
            <a:xfrm>
              <a:off x="5409094" y="3218936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0" name="Oval 209"/>
            <p:cNvSpPr/>
            <p:nvPr/>
          </p:nvSpPr>
          <p:spPr bwMode="auto">
            <a:xfrm>
              <a:off x="5204735" y="318885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2" name="Group 210"/>
          <p:cNvGrpSpPr>
            <a:grpSpLocks/>
          </p:cNvGrpSpPr>
          <p:nvPr/>
        </p:nvGrpSpPr>
        <p:grpSpPr bwMode="auto">
          <a:xfrm rot="-6852448">
            <a:off x="3887788" y="4114800"/>
            <a:ext cx="425450" cy="479425"/>
            <a:chOff x="5206207" y="2830689"/>
            <a:chExt cx="424816" cy="479584"/>
          </a:xfrm>
        </p:grpSpPr>
        <p:sp>
          <p:nvSpPr>
            <p:cNvPr id="212" name="Oval 211"/>
            <p:cNvSpPr/>
            <p:nvPr/>
          </p:nvSpPr>
          <p:spPr bwMode="auto">
            <a:xfrm>
              <a:off x="5415073" y="2829021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3" name="Oval 212"/>
            <p:cNvSpPr/>
            <p:nvPr/>
          </p:nvSpPr>
          <p:spPr bwMode="auto">
            <a:xfrm>
              <a:off x="5510781" y="2863778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4" name="Oval 213"/>
            <p:cNvSpPr/>
            <p:nvPr/>
          </p:nvSpPr>
          <p:spPr bwMode="auto">
            <a:xfrm>
              <a:off x="5333786" y="289027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5" name="Oval 214"/>
            <p:cNvSpPr/>
            <p:nvPr/>
          </p:nvSpPr>
          <p:spPr bwMode="auto">
            <a:xfrm>
              <a:off x="5441568" y="2940555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6" name="Oval 215"/>
            <p:cNvSpPr/>
            <p:nvPr/>
          </p:nvSpPr>
          <p:spPr bwMode="auto">
            <a:xfrm>
              <a:off x="5368230" y="3003287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7" name="Oval 216"/>
            <p:cNvSpPr/>
            <p:nvPr/>
          </p:nvSpPr>
          <p:spPr bwMode="auto">
            <a:xfrm>
              <a:off x="5268264" y="2985763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8" name="Oval 217"/>
            <p:cNvSpPr/>
            <p:nvPr/>
          </p:nvSpPr>
          <p:spPr bwMode="auto">
            <a:xfrm>
              <a:off x="5470802" y="3045645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9" name="Oval 218"/>
            <p:cNvSpPr/>
            <p:nvPr/>
          </p:nvSpPr>
          <p:spPr bwMode="auto">
            <a:xfrm>
              <a:off x="5544574" y="297824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0" name="Oval 219"/>
            <p:cNvSpPr/>
            <p:nvPr/>
          </p:nvSpPr>
          <p:spPr bwMode="auto">
            <a:xfrm>
              <a:off x="5487681" y="3147625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1" name="Oval 220"/>
            <p:cNvSpPr/>
            <p:nvPr/>
          </p:nvSpPr>
          <p:spPr bwMode="auto">
            <a:xfrm>
              <a:off x="5382287" y="310363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2" name="Oval 221"/>
            <p:cNvSpPr/>
            <p:nvPr/>
          </p:nvSpPr>
          <p:spPr bwMode="auto">
            <a:xfrm>
              <a:off x="5274730" y="307608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3" name="Oval 222"/>
            <p:cNvSpPr/>
            <p:nvPr/>
          </p:nvSpPr>
          <p:spPr bwMode="auto">
            <a:xfrm>
              <a:off x="5314297" y="3173646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4" name="Oval 223"/>
            <p:cNvSpPr/>
            <p:nvPr/>
          </p:nvSpPr>
          <p:spPr bwMode="auto">
            <a:xfrm>
              <a:off x="5417596" y="3218429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5" name="Oval 224"/>
            <p:cNvSpPr/>
            <p:nvPr/>
          </p:nvSpPr>
          <p:spPr bwMode="auto">
            <a:xfrm>
              <a:off x="5206830" y="3184798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9392" name="Group 225"/>
          <p:cNvGrpSpPr>
            <a:grpSpLocks/>
          </p:cNvGrpSpPr>
          <p:nvPr/>
        </p:nvGrpSpPr>
        <p:grpSpPr bwMode="auto">
          <a:xfrm rot="3850910">
            <a:off x="4383088" y="4159250"/>
            <a:ext cx="425450" cy="479425"/>
            <a:chOff x="5206207" y="2830689"/>
            <a:chExt cx="424816" cy="479584"/>
          </a:xfrm>
        </p:grpSpPr>
        <p:sp>
          <p:nvSpPr>
            <p:cNvPr id="227" name="Oval 226"/>
            <p:cNvSpPr/>
            <p:nvPr/>
          </p:nvSpPr>
          <p:spPr bwMode="auto">
            <a:xfrm>
              <a:off x="5398538" y="2828428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8" name="Oval 227"/>
            <p:cNvSpPr/>
            <p:nvPr/>
          </p:nvSpPr>
          <p:spPr bwMode="auto">
            <a:xfrm>
              <a:off x="5501057" y="2867918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9" name="Oval 228"/>
            <p:cNvSpPr/>
            <p:nvPr/>
          </p:nvSpPr>
          <p:spPr bwMode="auto">
            <a:xfrm>
              <a:off x="5325599" y="2895778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0" name="Oval 229"/>
            <p:cNvSpPr/>
            <p:nvPr/>
          </p:nvSpPr>
          <p:spPr bwMode="auto">
            <a:xfrm>
              <a:off x="5433951" y="294123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1" name="Oval 230"/>
            <p:cNvSpPr/>
            <p:nvPr/>
          </p:nvSpPr>
          <p:spPr bwMode="auto">
            <a:xfrm>
              <a:off x="5358929" y="3005431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2" name="Oval 231"/>
            <p:cNvSpPr/>
            <p:nvPr/>
          </p:nvSpPr>
          <p:spPr bwMode="auto">
            <a:xfrm>
              <a:off x="5254569" y="2987983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3" name="Oval 232"/>
            <p:cNvSpPr/>
            <p:nvPr/>
          </p:nvSpPr>
          <p:spPr bwMode="auto">
            <a:xfrm>
              <a:off x="5455255" y="3046443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4" name="Oval 233"/>
            <p:cNvSpPr/>
            <p:nvPr/>
          </p:nvSpPr>
          <p:spPr bwMode="auto">
            <a:xfrm>
              <a:off x="5533742" y="2982551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5" name="Oval 234"/>
            <p:cNvSpPr/>
            <p:nvPr/>
          </p:nvSpPr>
          <p:spPr bwMode="auto">
            <a:xfrm>
              <a:off x="5477827" y="315303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6" name="Oval 235"/>
            <p:cNvSpPr/>
            <p:nvPr/>
          </p:nvSpPr>
          <p:spPr bwMode="auto">
            <a:xfrm>
              <a:off x="5375135" y="3106785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7" name="Oval 236"/>
            <p:cNvSpPr/>
            <p:nvPr/>
          </p:nvSpPr>
          <p:spPr bwMode="auto">
            <a:xfrm>
              <a:off x="5266324" y="308050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8" name="Oval 237"/>
            <p:cNvSpPr/>
            <p:nvPr/>
          </p:nvSpPr>
          <p:spPr bwMode="auto">
            <a:xfrm>
              <a:off x="5303782" y="3174135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9" name="Oval 238"/>
            <p:cNvSpPr/>
            <p:nvPr/>
          </p:nvSpPr>
          <p:spPr bwMode="auto">
            <a:xfrm>
              <a:off x="5405737" y="3218259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0" name="Oval 239"/>
            <p:cNvSpPr/>
            <p:nvPr/>
          </p:nvSpPr>
          <p:spPr bwMode="auto">
            <a:xfrm>
              <a:off x="5202488" y="318716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41" name="Oval 240"/>
          <p:cNvSpPr/>
          <p:nvPr/>
        </p:nvSpPr>
        <p:spPr bwMode="auto">
          <a:xfrm rot="3850910">
            <a:off x="4795838" y="4500563"/>
            <a:ext cx="92075" cy="92075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9393" name="Group 241"/>
          <p:cNvGrpSpPr>
            <a:grpSpLocks/>
          </p:cNvGrpSpPr>
          <p:nvPr/>
        </p:nvGrpSpPr>
        <p:grpSpPr bwMode="auto">
          <a:xfrm rot="3494388">
            <a:off x="4883151" y="4067175"/>
            <a:ext cx="425450" cy="479425"/>
            <a:chOff x="5206207" y="2830689"/>
            <a:chExt cx="424816" cy="479584"/>
          </a:xfrm>
        </p:grpSpPr>
        <p:sp>
          <p:nvSpPr>
            <p:cNvPr id="243" name="Oval 242"/>
            <p:cNvSpPr/>
            <p:nvPr/>
          </p:nvSpPr>
          <p:spPr bwMode="auto">
            <a:xfrm>
              <a:off x="5401006" y="2830477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4" name="Oval 243"/>
            <p:cNvSpPr/>
            <p:nvPr/>
          </p:nvSpPr>
          <p:spPr bwMode="auto">
            <a:xfrm>
              <a:off x="5502356" y="286580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5" name="Oval 244"/>
            <p:cNvSpPr/>
            <p:nvPr/>
          </p:nvSpPr>
          <p:spPr bwMode="auto">
            <a:xfrm>
              <a:off x="5329070" y="289281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6" name="Oval 245"/>
            <p:cNvSpPr/>
            <p:nvPr/>
          </p:nvSpPr>
          <p:spPr bwMode="auto">
            <a:xfrm>
              <a:off x="5435800" y="294032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7" name="Oval 246"/>
            <p:cNvSpPr/>
            <p:nvPr/>
          </p:nvSpPr>
          <p:spPr bwMode="auto">
            <a:xfrm>
              <a:off x="5357949" y="300597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8" name="Oval 247"/>
            <p:cNvSpPr/>
            <p:nvPr/>
          </p:nvSpPr>
          <p:spPr bwMode="auto">
            <a:xfrm>
              <a:off x="5250951" y="2985816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9" name="Oval 248"/>
            <p:cNvSpPr/>
            <p:nvPr/>
          </p:nvSpPr>
          <p:spPr bwMode="auto">
            <a:xfrm>
              <a:off x="5459728" y="3046194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0" name="Oval 249"/>
            <p:cNvSpPr/>
            <p:nvPr/>
          </p:nvSpPr>
          <p:spPr bwMode="auto">
            <a:xfrm>
              <a:off x="5538295" y="297961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1" name="Oval 250"/>
            <p:cNvSpPr/>
            <p:nvPr/>
          </p:nvSpPr>
          <p:spPr bwMode="auto">
            <a:xfrm>
              <a:off x="5478542" y="315173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2" name="Oval 251"/>
            <p:cNvSpPr/>
            <p:nvPr/>
          </p:nvSpPr>
          <p:spPr bwMode="auto">
            <a:xfrm>
              <a:off x="5370656" y="3109108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3" name="Oval 252"/>
            <p:cNvSpPr/>
            <p:nvPr/>
          </p:nvSpPr>
          <p:spPr bwMode="auto">
            <a:xfrm>
              <a:off x="5270727" y="308075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4" name="Oval 253"/>
            <p:cNvSpPr/>
            <p:nvPr/>
          </p:nvSpPr>
          <p:spPr bwMode="auto">
            <a:xfrm>
              <a:off x="5302164" y="3174465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5" name="Oval 254"/>
            <p:cNvSpPr/>
            <p:nvPr/>
          </p:nvSpPr>
          <p:spPr bwMode="auto">
            <a:xfrm>
              <a:off x="5405686" y="3218125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6" name="Oval 255"/>
            <p:cNvSpPr/>
            <p:nvPr/>
          </p:nvSpPr>
          <p:spPr bwMode="auto">
            <a:xfrm>
              <a:off x="5204300" y="3185234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57" name="Oval 256"/>
          <p:cNvSpPr/>
          <p:nvPr/>
        </p:nvSpPr>
        <p:spPr bwMode="auto">
          <a:xfrm rot="3494388">
            <a:off x="4248944" y="4477544"/>
            <a:ext cx="90487" cy="92075"/>
          </a:xfrm>
          <a:prstGeom prst="ellipse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9394" name="Group 257"/>
          <p:cNvGrpSpPr>
            <a:grpSpLocks/>
          </p:cNvGrpSpPr>
          <p:nvPr/>
        </p:nvGrpSpPr>
        <p:grpSpPr bwMode="auto">
          <a:xfrm rot="1131822">
            <a:off x="5291138" y="3797300"/>
            <a:ext cx="425450" cy="479425"/>
            <a:chOff x="5206207" y="2830689"/>
            <a:chExt cx="424816" cy="479584"/>
          </a:xfrm>
        </p:grpSpPr>
        <p:sp>
          <p:nvSpPr>
            <p:cNvPr id="259" name="Oval 258"/>
            <p:cNvSpPr/>
            <p:nvPr/>
          </p:nvSpPr>
          <p:spPr bwMode="auto">
            <a:xfrm>
              <a:off x="5403825" y="2831108"/>
              <a:ext cx="90353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0" name="Oval 259"/>
            <p:cNvSpPr/>
            <p:nvPr/>
          </p:nvSpPr>
          <p:spPr bwMode="auto">
            <a:xfrm>
              <a:off x="5500271" y="286327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1" name="Oval 260"/>
            <p:cNvSpPr/>
            <p:nvPr/>
          </p:nvSpPr>
          <p:spPr bwMode="auto">
            <a:xfrm>
              <a:off x="5323520" y="289020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2" name="Oval 261"/>
            <p:cNvSpPr/>
            <p:nvPr/>
          </p:nvSpPr>
          <p:spPr bwMode="auto">
            <a:xfrm>
              <a:off x="5434170" y="2939599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3" name="Oval 262"/>
            <p:cNvSpPr/>
            <p:nvPr/>
          </p:nvSpPr>
          <p:spPr bwMode="auto">
            <a:xfrm>
              <a:off x="5357933" y="3000936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4" name="Oval 263"/>
            <p:cNvSpPr/>
            <p:nvPr/>
          </p:nvSpPr>
          <p:spPr bwMode="auto">
            <a:xfrm>
              <a:off x="5254614" y="2987906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5" name="Oval 264"/>
            <p:cNvSpPr/>
            <p:nvPr/>
          </p:nvSpPr>
          <p:spPr bwMode="auto">
            <a:xfrm>
              <a:off x="5459076" y="3047139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6" name="Oval 265"/>
            <p:cNvSpPr/>
            <p:nvPr/>
          </p:nvSpPr>
          <p:spPr bwMode="auto">
            <a:xfrm>
              <a:off x="5536734" y="2980010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7" name="Oval 266"/>
            <p:cNvSpPr/>
            <p:nvPr/>
          </p:nvSpPr>
          <p:spPr bwMode="auto">
            <a:xfrm>
              <a:off x="5481371" y="3151672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8" name="Oval 267"/>
            <p:cNvSpPr/>
            <p:nvPr/>
          </p:nvSpPr>
          <p:spPr bwMode="auto">
            <a:xfrm>
              <a:off x="5377271" y="310675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69" name="Oval 268"/>
            <p:cNvSpPr/>
            <p:nvPr/>
          </p:nvSpPr>
          <p:spPr bwMode="auto">
            <a:xfrm>
              <a:off x="5268271" y="3076937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0" name="Oval 269"/>
            <p:cNvSpPr/>
            <p:nvPr/>
          </p:nvSpPr>
          <p:spPr bwMode="auto">
            <a:xfrm>
              <a:off x="5301114" y="3173368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1" name="Oval 270"/>
            <p:cNvSpPr/>
            <p:nvPr/>
          </p:nvSpPr>
          <p:spPr bwMode="auto">
            <a:xfrm>
              <a:off x="5402689" y="3215795"/>
              <a:ext cx="90352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72" name="Oval 271"/>
            <p:cNvSpPr/>
            <p:nvPr/>
          </p:nvSpPr>
          <p:spPr bwMode="auto">
            <a:xfrm>
              <a:off x="5204409" y="3184383"/>
              <a:ext cx="91938" cy="92106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742950" indent="-228600"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77" name="Rectangle 276"/>
          <p:cNvSpPr/>
          <p:nvPr/>
        </p:nvSpPr>
        <p:spPr bwMode="auto">
          <a:xfrm>
            <a:off x="2314575" y="971550"/>
            <a:ext cx="4549775" cy="4364038"/>
          </a:xfrm>
          <a:prstGeom prst="rect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9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7488" y="3730625"/>
            <a:ext cx="2505075" cy="17018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cxnSp>
        <p:nvCxnSpPr>
          <p:cNvPr id="59419" name="Straight Arrow Connector 279"/>
          <p:cNvCxnSpPr>
            <a:cxnSpLocks noChangeShapeType="1"/>
          </p:cNvCxnSpPr>
          <p:nvPr/>
        </p:nvCxnSpPr>
        <p:spPr bwMode="auto">
          <a:xfrm flipH="1" flipV="1">
            <a:off x="5842000" y="3681413"/>
            <a:ext cx="903288" cy="403225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82" name="Rectangle 281"/>
          <p:cNvSpPr/>
          <p:nvPr/>
        </p:nvSpPr>
        <p:spPr bwMode="auto">
          <a:xfrm>
            <a:off x="6626225" y="5022850"/>
            <a:ext cx="914400" cy="9144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3" name="Rectangle 282"/>
          <p:cNvSpPr/>
          <p:nvPr/>
        </p:nvSpPr>
        <p:spPr bwMode="auto">
          <a:xfrm>
            <a:off x="6296025" y="5370513"/>
            <a:ext cx="3068638" cy="115887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4" name="Content Placeholder 2"/>
          <p:cNvSpPr>
            <a:spLocks noGrp="1"/>
          </p:cNvSpPr>
          <p:nvPr>
            <p:ph idx="1"/>
          </p:nvPr>
        </p:nvSpPr>
        <p:spPr>
          <a:xfrm>
            <a:off x="0" y="5440363"/>
            <a:ext cx="9144000" cy="763587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 smtClean="0"/>
              <a:t>To explain lunar basins, main belt loses much of its mass ~4.1-4.2 Ga.  This eliminates many potential impactors!</a:t>
            </a:r>
          </a:p>
        </p:txBody>
      </p:sp>
      <p:sp>
        <p:nvSpPr>
          <p:cNvPr id="275" name="Text Box 10"/>
          <p:cNvSpPr txBox="1">
            <a:spLocks noChangeArrowheads="1"/>
          </p:cNvSpPr>
          <p:nvPr/>
        </p:nvSpPr>
        <p:spPr bwMode="auto">
          <a:xfrm>
            <a:off x="220663" y="1184275"/>
            <a:ext cx="269398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4.1 </a:t>
            </a:r>
            <a:r>
              <a:rPr lang="en-US" sz="28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</a:t>
            </a:r>
            <a:r>
              <a:rPr lang="en-US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Ago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593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593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/>
      <p:bldP spid="241" grpId="0" animBg="1"/>
      <p:bldP spid="257" grpId="0" animBg="1"/>
      <p:bldP spid="274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96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Problem #2:</a:t>
            </a:r>
            <a:endParaRPr lang="en-US" dirty="0"/>
          </a:p>
        </p:txBody>
      </p:sp>
      <p:sp>
        <p:nvSpPr>
          <p:cNvPr id="277" name="Rectangle 276"/>
          <p:cNvSpPr/>
          <p:nvPr/>
        </p:nvSpPr>
        <p:spPr bwMode="auto">
          <a:xfrm>
            <a:off x="2314575" y="971550"/>
            <a:ext cx="4549775" cy="4364038"/>
          </a:xfrm>
          <a:prstGeom prst="rect">
            <a:avLst/>
          </a:prstGeom>
          <a:noFill/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2" name="Rectangle 281"/>
          <p:cNvSpPr/>
          <p:nvPr/>
        </p:nvSpPr>
        <p:spPr bwMode="auto">
          <a:xfrm>
            <a:off x="6626225" y="5022850"/>
            <a:ext cx="914400" cy="9144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3" name="Rectangle 282"/>
          <p:cNvSpPr/>
          <p:nvPr/>
        </p:nvSpPr>
        <p:spPr bwMode="auto">
          <a:xfrm>
            <a:off x="6296025" y="5370513"/>
            <a:ext cx="3068638" cy="115887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0422" name="Picture 3"/>
          <p:cNvPicPr>
            <a:picLocks noChangeAspect="1" noChangeArrowheads="1"/>
          </p:cNvPicPr>
          <p:nvPr/>
        </p:nvPicPr>
        <p:blipFill>
          <a:blip r:embed="rId2" cstate="print"/>
          <a:srcRect l="13420" t="7875" r="6076" b="3056"/>
          <a:stretch>
            <a:fillRect/>
          </a:stretch>
        </p:blipFill>
        <p:spPr bwMode="auto">
          <a:xfrm>
            <a:off x="1960563" y="731838"/>
            <a:ext cx="5160962" cy="4710112"/>
          </a:xfrm>
          <a:prstGeom prst="rect">
            <a:avLst/>
          </a:prstGeom>
          <a:noFill/>
          <a:ln w="18360">
            <a:solidFill>
              <a:srgbClr val="FF0000"/>
            </a:solidFill>
            <a:round/>
            <a:headEnd/>
            <a:tailEnd/>
          </a:ln>
        </p:spPr>
      </p:pic>
      <p:sp>
        <p:nvSpPr>
          <p:cNvPr id="275" name="Rectangle 274"/>
          <p:cNvSpPr/>
          <p:nvPr/>
        </p:nvSpPr>
        <p:spPr bwMode="auto">
          <a:xfrm>
            <a:off x="4305300" y="2695575"/>
            <a:ext cx="1736725" cy="184150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0" y="6269038"/>
            <a:ext cx="9144000" cy="5318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28575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defRPr/>
            </a:pPr>
            <a:r>
              <a:rPr lang="en-US" sz="24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Why do we see so many </a:t>
            </a:r>
            <a:r>
              <a:rPr lang="en-US" sz="2400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Ar-Ar</a:t>
            </a:r>
            <a:r>
              <a:rPr lang="en-US" sz="24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ages between 3.5-4.1 </a:t>
            </a:r>
            <a:r>
              <a:rPr lang="en-US" sz="2400" kern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Ga</a:t>
            </a:r>
            <a:r>
              <a:rPr lang="en-US" sz="24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?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0" y="5440363"/>
            <a:ext cx="9144000" cy="763587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 smtClean="0"/>
              <a:t>To explain lunar basins, main belt loses much of its mass ~4.1-4.2 Ga.  This eliminates many potential impactors!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How Do We Make </a:t>
            </a:r>
            <a:r>
              <a:rPr lang="en-US" dirty="0" err="1" smtClean="0"/>
              <a:t>Ar</a:t>
            </a:r>
            <a:r>
              <a:rPr lang="en-US" dirty="0" smtClean="0"/>
              <a:t>-</a:t>
            </a:r>
            <a:r>
              <a:rPr lang="en-US" dirty="0" err="1" smtClean="0"/>
              <a:t>Ar</a:t>
            </a:r>
            <a:r>
              <a:rPr lang="en-US" dirty="0" smtClean="0"/>
              <a:t> Reset Ages?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5157788"/>
            <a:ext cx="9144000" cy="1700212"/>
          </a:xfrm>
          <a:solidFill>
            <a:srgbClr val="000000">
              <a:alpha val="70980"/>
            </a:srgbClr>
          </a:solidFill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dirty="0" err="1" smtClean="0"/>
              <a:t>Ar-Ar</a:t>
            </a:r>
            <a:r>
              <a:rPr lang="en-US" dirty="0" smtClean="0"/>
              <a:t> reset ages are likely produced by crater formation.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dirty="0" smtClean="0"/>
              <a:t>Crater debris must be </a:t>
            </a:r>
            <a:r>
              <a:rPr lang="en-US" dirty="0" smtClean="0">
                <a:solidFill>
                  <a:srgbClr val="FFFF00"/>
                </a:solidFill>
              </a:rPr>
              <a:t>hot enough long enough </a:t>
            </a:r>
            <a:r>
              <a:rPr lang="en-US" dirty="0" smtClean="0"/>
              <a:t>to strongly heat material in the </a:t>
            </a:r>
            <a:r>
              <a:rPr lang="en-US" dirty="0" err="1" smtClean="0"/>
              <a:t>breccia</a:t>
            </a:r>
            <a:r>
              <a:rPr lang="en-US" dirty="0" smtClean="0"/>
              <a:t> lens or </a:t>
            </a:r>
            <a:r>
              <a:rPr lang="en-US" dirty="0" err="1" smtClean="0"/>
              <a:t>ejecta</a:t>
            </a:r>
            <a:r>
              <a:rPr lang="en-US" dirty="0" smtClean="0"/>
              <a:t> blanket.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dirty="0" smtClean="0"/>
              <a:t>What kind of impacts can do this on </a:t>
            </a:r>
            <a:r>
              <a:rPr lang="en-US" dirty="0" err="1" smtClean="0"/>
              <a:t>Vesta</a:t>
            </a:r>
            <a:r>
              <a:rPr lang="en-US" dirty="0" smtClean="0"/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821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Impact Simulations on </a:t>
            </a:r>
            <a:r>
              <a:rPr lang="en-US" dirty="0" err="1" smtClean="0"/>
              <a:t>Vesta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64238"/>
            <a:ext cx="9144000" cy="89376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High velocity impacts produce higher temperatures and heat a larger volume of material.</a:t>
            </a:r>
            <a:endParaRPr lang="en-US" dirty="0"/>
          </a:p>
        </p:txBody>
      </p:sp>
      <p:pic>
        <p:nvPicPr>
          <p:cNvPr id="62468" name="Picture 6" descr="legend2.png"/>
          <p:cNvPicPr>
            <a:picLocks noChangeAspect="1"/>
          </p:cNvPicPr>
          <p:nvPr/>
        </p:nvPicPr>
        <p:blipFill>
          <a:blip r:embed="rId2" cstate="print"/>
          <a:srcRect l="72533" t="6673" r="19366" b="7159"/>
          <a:stretch>
            <a:fillRect/>
          </a:stretch>
        </p:blipFill>
        <p:spPr bwMode="auto">
          <a:xfrm>
            <a:off x="7905750" y="1620838"/>
            <a:ext cx="949325" cy="39290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259263" y="6600825"/>
            <a:ext cx="4884737" cy="3079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Simulations from Kai </a:t>
            </a: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Wunnemann</a:t>
            </a:r>
            <a:endParaRPr lang="en-US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532688" y="1243013"/>
            <a:ext cx="1635125" cy="369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Temp (K)</a:t>
            </a:r>
          </a:p>
        </p:txBody>
      </p:sp>
      <p:sp>
        <p:nvSpPr>
          <p:cNvPr id="62471" name="Text Box 5"/>
          <p:cNvSpPr txBox="1">
            <a:spLocks noChangeArrowheads="1"/>
          </p:cNvSpPr>
          <p:nvPr/>
        </p:nvSpPr>
        <p:spPr bwMode="auto">
          <a:xfrm>
            <a:off x="8278813" y="1695450"/>
            <a:ext cx="214312" cy="3079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smtClean="0">
                <a:solidFill>
                  <a:srgbClr val="000000"/>
                </a:solidFill>
              </a:rPr>
              <a:t>&gt;</a:t>
            </a:r>
          </a:p>
        </p:txBody>
      </p:sp>
      <p:sp>
        <p:nvSpPr>
          <p:cNvPr id="62472" name="Text Box 5"/>
          <p:cNvSpPr txBox="1">
            <a:spLocks noChangeArrowheads="1"/>
          </p:cNvSpPr>
          <p:nvPr/>
        </p:nvSpPr>
        <p:spPr bwMode="auto">
          <a:xfrm>
            <a:off x="8272463" y="5129213"/>
            <a:ext cx="215900" cy="3079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smtClean="0">
                <a:solidFill>
                  <a:srgbClr val="000000"/>
                </a:solidFill>
              </a:rPr>
              <a:t>&lt;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-92075" y="1570038"/>
            <a:ext cx="1633538" cy="11445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Big Projectile </a:t>
            </a:r>
          </a:p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</a:t>
            </a:r>
            <a:r>
              <a:rPr 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= 5 km/s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-92075" y="4037013"/>
            <a:ext cx="1633538" cy="11445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Small Projectile </a:t>
            </a:r>
          </a:p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</a:t>
            </a:r>
            <a:r>
              <a:rPr lang="en-US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= 18 km/s</a:t>
            </a:r>
          </a:p>
        </p:txBody>
      </p:sp>
      <p:pic>
        <p:nvPicPr>
          <p:cNvPr id="62475" name="Picture 19" descr="impact_heat_v05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7350" y="917575"/>
            <a:ext cx="5829300" cy="2266950"/>
          </a:xfrm>
          <a:prstGeom prst="rect">
            <a:avLst/>
          </a:prstGeom>
          <a:noFill/>
          <a:ln w="28575">
            <a:solidFill>
              <a:srgbClr val="FF1D1D"/>
            </a:solidFill>
            <a:miter lim="800000"/>
            <a:headEnd/>
            <a:tailEnd/>
          </a:ln>
        </p:spPr>
      </p:pic>
      <p:pic>
        <p:nvPicPr>
          <p:cNvPr id="62476" name="Picture 20" descr="impact_heat_v18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3538" y="3522663"/>
            <a:ext cx="5829300" cy="2266950"/>
          </a:xfrm>
          <a:prstGeom prst="rect">
            <a:avLst/>
          </a:prstGeom>
          <a:noFill/>
          <a:ln w="28575">
            <a:solidFill>
              <a:srgbClr val="FF1D1D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74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Impact Heating Trends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30813"/>
            <a:ext cx="9144000" cy="1411287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00"/>
                </a:solidFill>
              </a:rPr>
              <a:t>V &lt; 5 km/s</a:t>
            </a:r>
            <a:r>
              <a:rPr lang="en-US" dirty="0" smtClean="0"/>
              <a:t>: Relatively little heating takes place.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00"/>
                </a:solidFill>
              </a:rPr>
              <a:t>V &gt; 10 km/s</a:t>
            </a:r>
            <a:r>
              <a:rPr lang="en-US" dirty="0" smtClean="0"/>
              <a:t>: Volume of heated material increases!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00"/>
                </a:solidFill>
              </a:rPr>
              <a:t>V &gt; 15 km/s</a:t>
            </a:r>
            <a:r>
              <a:rPr lang="en-US" dirty="0" smtClean="0"/>
              <a:t>: Heated material scales with impact energy.</a:t>
            </a:r>
          </a:p>
        </p:txBody>
      </p:sp>
      <p:pic>
        <p:nvPicPr>
          <p:cNvPr id="63492" name="Picture 3"/>
          <p:cNvPicPr>
            <a:picLocks noChangeAspect="1" noChangeArrowheads="1"/>
          </p:cNvPicPr>
          <p:nvPr/>
        </p:nvPicPr>
        <p:blipFill>
          <a:blip r:embed="rId2" cstate="print"/>
          <a:srcRect l="3441" t="25694" r="36809" b="6723"/>
          <a:stretch>
            <a:fillRect/>
          </a:stretch>
        </p:blipFill>
        <p:spPr bwMode="auto">
          <a:xfrm>
            <a:off x="228600" y="1292225"/>
            <a:ext cx="4597400" cy="3887788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</p:pic>
      <p:sp>
        <p:nvSpPr>
          <p:cNvPr id="63493" name="Freeform 11"/>
          <p:cNvSpPr>
            <a:spLocks noChangeArrowheads="1"/>
          </p:cNvSpPr>
          <p:nvPr/>
        </p:nvSpPr>
        <p:spPr bwMode="auto">
          <a:xfrm>
            <a:off x="1641475" y="1865313"/>
            <a:ext cx="2128838" cy="2297112"/>
          </a:xfrm>
          <a:custGeom>
            <a:avLst/>
            <a:gdLst>
              <a:gd name="T0" fmla="*/ 0 w 5915"/>
              <a:gd name="T1" fmla="*/ 2147483647 h 6382"/>
              <a:gd name="T2" fmla="*/ 2147483647 w 5915"/>
              <a:gd name="T3" fmla="*/ 2147483647 h 6382"/>
              <a:gd name="T4" fmla="*/ 2147483647 w 5915"/>
              <a:gd name="T5" fmla="*/ 2147483647 h 6382"/>
              <a:gd name="T6" fmla="*/ 2147483647 w 5915"/>
              <a:gd name="T7" fmla="*/ 0 h 6382"/>
              <a:gd name="T8" fmla="*/ 0 60000 65536"/>
              <a:gd name="T9" fmla="*/ 0 60000 65536"/>
              <a:gd name="T10" fmla="*/ 0 60000 65536"/>
              <a:gd name="T11" fmla="*/ 0 60000 65536"/>
              <a:gd name="T12" fmla="*/ 0 w 5915"/>
              <a:gd name="T13" fmla="*/ 0 h 6382"/>
              <a:gd name="T14" fmla="*/ 5915 w 5915"/>
              <a:gd name="T15" fmla="*/ 6382 h 638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15" h="6382">
                <a:moveTo>
                  <a:pt x="0" y="6381"/>
                </a:moveTo>
                <a:lnTo>
                  <a:pt x="2033" y="1717"/>
                </a:lnTo>
                <a:lnTo>
                  <a:pt x="3943" y="550"/>
                </a:lnTo>
                <a:lnTo>
                  <a:pt x="5914" y="0"/>
                </a:lnTo>
              </a:path>
            </a:pathLst>
          </a:custGeom>
          <a:noFill/>
          <a:ln w="3672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smtClean="0">
              <a:solidFill>
                <a:srgbClr val="FFFFFF"/>
              </a:solidFill>
            </a:endParaRPr>
          </a:p>
        </p:txBody>
      </p:sp>
      <p:cxnSp>
        <p:nvCxnSpPr>
          <p:cNvPr id="63494" name="Straight Connector 13"/>
          <p:cNvCxnSpPr>
            <a:cxnSpLocks noChangeShapeType="1"/>
          </p:cNvCxnSpPr>
          <p:nvPr/>
        </p:nvCxnSpPr>
        <p:spPr bwMode="auto">
          <a:xfrm>
            <a:off x="6057900" y="4821238"/>
            <a:ext cx="914400" cy="914400"/>
          </a:xfrm>
          <a:prstGeom prst="line">
            <a:avLst/>
          </a:prstGeom>
          <a:noFill/>
          <a:ln w="12700" algn="ctr">
            <a:noFill/>
            <a:round/>
            <a:headEnd/>
            <a:tailEnd/>
          </a:ln>
        </p:spPr>
      </p:cxnSp>
      <p:pic>
        <p:nvPicPr>
          <p:cNvPr id="10" name="Picture 9" descr="melt_vapor_pierazzo.gif"/>
          <p:cNvPicPr>
            <a:picLocks noChangeAspect="1"/>
          </p:cNvPicPr>
          <p:nvPr/>
        </p:nvPicPr>
        <p:blipFill>
          <a:blip r:embed="rId3" cstate="print"/>
          <a:srcRect b="23376"/>
          <a:stretch>
            <a:fillRect/>
          </a:stretch>
        </p:blipFill>
        <p:spPr bwMode="auto">
          <a:xfrm>
            <a:off x="5205413" y="1292225"/>
            <a:ext cx="3660775" cy="3886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" name="Freeform 11"/>
          <p:cNvSpPr/>
          <p:nvPr/>
        </p:nvSpPr>
        <p:spPr bwMode="auto">
          <a:xfrm>
            <a:off x="6126163" y="2422525"/>
            <a:ext cx="1619250" cy="2208213"/>
          </a:xfrm>
          <a:custGeom>
            <a:avLst/>
            <a:gdLst>
              <a:gd name="connsiteX0" fmla="*/ 0 w 1619250"/>
              <a:gd name="connsiteY0" fmla="*/ 2495550 h 2495550"/>
              <a:gd name="connsiteX1" fmla="*/ 304800 w 1619250"/>
              <a:gd name="connsiteY1" fmla="*/ 1233488 h 2495550"/>
              <a:gd name="connsiteX2" fmla="*/ 533400 w 1619250"/>
              <a:gd name="connsiteY2" fmla="*/ 881063 h 2495550"/>
              <a:gd name="connsiteX3" fmla="*/ 847725 w 1619250"/>
              <a:gd name="connsiteY3" fmla="*/ 600075 h 2495550"/>
              <a:gd name="connsiteX4" fmla="*/ 1076325 w 1619250"/>
              <a:gd name="connsiteY4" fmla="*/ 404813 h 2495550"/>
              <a:gd name="connsiteX5" fmla="*/ 1243013 w 1619250"/>
              <a:gd name="connsiteY5" fmla="*/ 271463 h 2495550"/>
              <a:gd name="connsiteX6" fmla="*/ 1390650 w 1619250"/>
              <a:gd name="connsiteY6" fmla="*/ 166688 h 2495550"/>
              <a:gd name="connsiteX7" fmla="*/ 1619250 w 1619250"/>
              <a:gd name="connsiteY7" fmla="*/ 0 h 2495550"/>
              <a:gd name="connsiteX8" fmla="*/ 1619250 w 1619250"/>
              <a:gd name="connsiteY8" fmla="*/ 0 h 249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9250" h="2495550">
                <a:moveTo>
                  <a:pt x="0" y="2495550"/>
                </a:moveTo>
                <a:lnTo>
                  <a:pt x="304800" y="1233488"/>
                </a:lnTo>
                <a:lnTo>
                  <a:pt x="533400" y="881063"/>
                </a:lnTo>
                <a:lnTo>
                  <a:pt x="847725" y="600075"/>
                </a:lnTo>
                <a:lnTo>
                  <a:pt x="1076325" y="404813"/>
                </a:lnTo>
                <a:lnTo>
                  <a:pt x="1243013" y="271463"/>
                </a:lnTo>
                <a:lnTo>
                  <a:pt x="1390650" y="166688"/>
                </a:lnTo>
                <a:lnTo>
                  <a:pt x="1619250" y="0"/>
                </a:lnTo>
                <a:lnTo>
                  <a:pt x="1619250" y="0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Freeform 14"/>
          <p:cNvSpPr/>
          <p:nvPr/>
        </p:nvSpPr>
        <p:spPr bwMode="auto">
          <a:xfrm>
            <a:off x="6073775" y="2336800"/>
            <a:ext cx="1624013" cy="2197100"/>
          </a:xfrm>
          <a:custGeom>
            <a:avLst/>
            <a:gdLst>
              <a:gd name="connsiteX0" fmla="*/ 0 w 1624012"/>
              <a:gd name="connsiteY0" fmla="*/ 2481263 h 2481263"/>
              <a:gd name="connsiteX1" fmla="*/ 319087 w 1624012"/>
              <a:gd name="connsiteY1" fmla="*/ 1252538 h 2481263"/>
              <a:gd name="connsiteX2" fmla="*/ 538162 w 1624012"/>
              <a:gd name="connsiteY2" fmla="*/ 900113 h 2481263"/>
              <a:gd name="connsiteX3" fmla="*/ 852487 w 1624012"/>
              <a:gd name="connsiteY3" fmla="*/ 590550 h 2481263"/>
              <a:gd name="connsiteX4" fmla="*/ 1085850 w 1624012"/>
              <a:gd name="connsiteY4" fmla="*/ 395288 h 2481263"/>
              <a:gd name="connsiteX5" fmla="*/ 1252537 w 1624012"/>
              <a:gd name="connsiteY5" fmla="*/ 257175 h 2481263"/>
              <a:gd name="connsiteX6" fmla="*/ 1400175 w 1624012"/>
              <a:gd name="connsiteY6" fmla="*/ 161925 h 2481263"/>
              <a:gd name="connsiteX7" fmla="*/ 1624012 w 1624012"/>
              <a:gd name="connsiteY7" fmla="*/ 0 h 2481263"/>
              <a:gd name="connsiteX8" fmla="*/ 1624012 w 1624012"/>
              <a:gd name="connsiteY8" fmla="*/ 0 h 2481263"/>
              <a:gd name="connsiteX9" fmla="*/ 1624012 w 1624012"/>
              <a:gd name="connsiteY9" fmla="*/ 0 h 2481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4012" h="2481263">
                <a:moveTo>
                  <a:pt x="0" y="2481263"/>
                </a:moveTo>
                <a:lnTo>
                  <a:pt x="319087" y="1252538"/>
                </a:lnTo>
                <a:lnTo>
                  <a:pt x="538162" y="900113"/>
                </a:lnTo>
                <a:lnTo>
                  <a:pt x="852487" y="590550"/>
                </a:lnTo>
                <a:lnTo>
                  <a:pt x="1085850" y="395288"/>
                </a:lnTo>
                <a:lnTo>
                  <a:pt x="1252537" y="257175"/>
                </a:lnTo>
                <a:lnTo>
                  <a:pt x="1400175" y="161925"/>
                </a:lnTo>
                <a:lnTo>
                  <a:pt x="1624012" y="0"/>
                </a:lnTo>
                <a:lnTo>
                  <a:pt x="1624012" y="0"/>
                </a:lnTo>
                <a:lnTo>
                  <a:pt x="1624012" y="0"/>
                </a:lnTo>
              </a:path>
            </a:pathLst>
          </a:cu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Freeform 15"/>
          <p:cNvSpPr/>
          <p:nvPr/>
        </p:nvSpPr>
        <p:spPr bwMode="auto">
          <a:xfrm>
            <a:off x="6202363" y="2155825"/>
            <a:ext cx="1643062" cy="1758950"/>
          </a:xfrm>
          <a:custGeom>
            <a:avLst/>
            <a:gdLst>
              <a:gd name="connsiteX0" fmla="*/ 0 w 1643063"/>
              <a:gd name="connsiteY0" fmla="*/ 1985962 h 1985962"/>
              <a:gd name="connsiteX1" fmla="*/ 319088 w 1643063"/>
              <a:gd name="connsiteY1" fmla="*/ 1176337 h 1985962"/>
              <a:gd name="connsiteX2" fmla="*/ 542925 w 1643063"/>
              <a:gd name="connsiteY2" fmla="*/ 885825 h 1985962"/>
              <a:gd name="connsiteX3" fmla="*/ 852488 w 1643063"/>
              <a:gd name="connsiteY3" fmla="*/ 600075 h 1985962"/>
              <a:gd name="connsiteX4" fmla="*/ 1090613 w 1643063"/>
              <a:gd name="connsiteY4" fmla="*/ 390525 h 1985962"/>
              <a:gd name="connsiteX5" fmla="*/ 1257300 w 1643063"/>
              <a:gd name="connsiteY5" fmla="*/ 252412 h 1985962"/>
              <a:gd name="connsiteX6" fmla="*/ 1404938 w 1643063"/>
              <a:gd name="connsiteY6" fmla="*/ 152400 h 1985962"/>
              <a:gd name="connsiteX7" fmla="*/ 1643063 w 1643063"/>
              <a:gd name="connsiteY7" fmla="*/ 0 h 1985962"/>
              <a:gd name="connsiteX8" fmla="*/ 1643063 w 1643063"/>
              <a:gd name="connsiteY8" fmla="*/ 0 h 198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43063" h="1985962">
                <a:moveTo>
                  <a:pt x="0" y="1985962"/>
                </a:moveTo>
                <a:lnTo>
                  <a:pt x="319088" y="1176337"/>
                </a:lnTo>
                <a:lnTo>
                  <a:pt x="542925" y="885825"/>
                </a:lnTo>
                <a:lnTo>
                  <a:pt x="852488" y="600075"/>
                </a:lnTo>
                <a:lnTo>
                  <a:pt x="1090613" y="390525"/>
                </a:lnTo>
                <a:lnTo>
                  <a:pt x="1257300" y="252412"/>
                </a:lnTo>
                <a:lnTo>
                  <a:pt x="1404938" y="152400"/>
                </a:lnTo>
                <a:lnTo>
                  <a:pt x="1643063" y="0"/>
                </a:lnTo>
                <a:lnTo>
                  <a:pt x="1643063" y="0"/>
                </a:lnTo>
              </a:path>
            </a:pathLst>
          </a:custGeom>
          <a:noFill/>
          <a:ln w="381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800350" y="6577013"/>
            <a:ext cx="6343650" cy="3079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Pierazzo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(1997); </a:t>
            </a: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Wunnemann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(2008); Barr and Citron (2011)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5761038" y="1387475"/>
            <a:ext cx="1997075" cy="3079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400" smtClean="0">
                <a:solidFill>
                  <a:srgbClr val="000000"/>
                </a:solidFill>
              </a:rPr>
              <a:t>Pierazzo et al. (1997)</a:t>
            </a:r>
          </a:p>
        </p:txBody>
      </p:sp>
      <p:sp>
        <p:nvSpPr>
          <p:cNvPr id="63501" name="Text Box 5"/>
          <p:cNvSpPr txBox="1">
            <a:spLocks noChangeArrowheads="1"/>
          </p:cNvSpPr>
          <p:nvPr/>
        </p:nvSpPr>
        <p:spPr bwMode="auto">
          <a:xfrm>
            <a:off x="938213" y="1612900"/>
            <a:ext cx="1319212" cy="6016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100" smtClean="0">
                <a:solidFill>
                  <a:srgbClr val="FF0000"/>
                </a:solidFill>
              </a:rPr>
              <a:t>How Much Heated Material Leaves Crater </a:t>
            </a:r>
          </a:p>
        </p:txBody>
      </p:sp>
      <p:cxnSp>
        <p:nvCxnSpPr>
          <p:cNvPr id="63502" name="Straight Arrow Connector 19"/>
          <p:cNvCxnSpPr>
            <a:cxnSpLocks noChangeShapeType="1"/>
          </p:cNvCxnSpPr>
          <p:nvPr/>
        </p:nvCxnSpPr>
        <p:spPr bwMode="auto">
          <a:xfrm>
            <a:off x="2141538" y="1909763"/>
            <a:ext cx="150812" cy="334962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63503" name="Straight Arrow Connector 24"/>
          <p:cNvCxnSpPr>
            <a:cxnSpLocks noChangeShapeType="1"/>
          </p:cNvCxnSpPr>
          <p:nvPr/>
        </p:nvCxnSpPr>
        <p:spPr bwMode="auto">
          <a:xfrm flipV="1">
            <a:off x="2154238" y="1920875"/>
            <a:ext cx="762000" cy="3175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4" descr="vel_contour_vesta_noearth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038" y="595313"/>
            <a:ext cx="5197476" cy="519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184775" y="1157288"/>
            <a:ext cx="3773488" cy="3736975"/>
            <a:chOff x="4205737" y="1146497"/>
            <a:chExt cx="4597400" cy="3887788"/>
          </a:xfrm>
        </p:grpSpPr>
        <p:pic>
          <p:nvPicPr>
            <p:cNvPr id="6452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3441" t="25694" r="36809" b="6723"/>
            <a:stretch>
              <a:fillRect/>
            </a:stretch>
          </p:blipFill>
          <p:spPr bwMode="auto">
            <a:xfrm>
              <a:off x="4205737" y="1146497"/>
              <a:ext cx="4597400" cy="3887788"/>
            </a:xfrm>
            <a:prstGeom prst="rect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</p:pic>
        <p:sp>
          <p:nvSpPr>
            <p:cNvPr id="64526" name="Freeform 11"/>
            <p:cNvSpPr>
              <a:spLocks noChangeArrowheads="1"/>
            </p:cNvSpPr>
            <p:nvPr/>
          </p:nvSpPr>
          <p:spPr bwMode="auto">
            <a:xfrm>
              <a:off x="5646818" y="1683453"/>
              <a:ext cx="2128837" cy="2297112"/>
            </a:xfrm>
            <a:custGeom>
              <a:avLst/>
              <a:gdLst>
                <a:gd name="T0" fmla="*/ 0 w 5915"/>
                <a:gd name="T1" fmla="*/ 2147483647 h 6382"/>
                <a:gd name="T2" fmla="*/ 2147483647 w 5915"/>
                <a:gd name="T3" fmla="*/ 2147483647 h 6382"/>
                <a:gd name="T4" fmla="*/ 2147483647 w 5915"/>
                <a:gd name="T5" fmla="*/ 2147483647 h 6382"/>
                <a:gd name="T6" fmla="*/ 2147483647 w 5915"/>
                <a:gd name="T7" fmla="*/ 0 h 638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15"/>
                <a:gd name="T13" fmla="*/ 0 h 6382"/>
                <a:gd name="T14" fmla="*/ 5915 w 5915"/>
                <a:gd name="T15" fmla="*/ 6382 h 638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15" h="6382">
                  <a:moveTo>
                    <a:pt x="0" y="6381"/>
                  </a:moveTo>
                  <a:lnTo>
                    <a:pt x="2033" y="1717"/>
                  </a:lnTo>
                  <a:lnTo>
                    <a:pt x="3943" y="550"/>
                  </a:lnTo>
                  <a:lnTo>
                    <a:pt x="5914" y="0"/>
                  </a:lnTo>
                </a:path>
              </a:pathLst>
            </a:custGeom>
            <a:noFill/>
            <a:ln w="3672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flipH="1">
            <a:off x="3451225" y="3959225"/>
            <a:ext cx="2811463" cy="568325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prstDash val="sysDash"/>
            <a:round/>
            <a:headEnd/>
            <a:tailEnd type="arrow" w="med" len="med"/>
          </a:ln>
        </p:spPr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30875"/>
            <a:ext cx="9144000" cy="1012825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dirty="0" smtClean="0"/>
              <a:t>Most main belt asteroids strike </a:t>
            </a:r>
            <a:r>
              <a:rPr lang="en-US" dirty="0" err="1" smtClean="0"/>
              <a:t>Vesta</a:t>
            </a:r>
            <a:r>
              <a:rPr lang="en-US" dirty="0" smtClean="0"/>
              <a:t> at </a:t>
            </a:r>
            <a:r>
              <a:rPr lang="en-US" i="1" dirty="0" smtClean="0"/>
              <a:t>V</a:t>
            </a:r>
            <a:r>
              <a:rPr lang="en-US" dirty="0" smtClean="0"/>
              <a:t> &lt; 6 km/s.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00"/>
                </a:solidFill>
              </a:rPr>
              <a:t>These events produce relatively little heating.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009900" y="4856163"/>
            <a:ext cx="1633538" cy="369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dirty="0">
                <a:solidFill>
                  <a:srgbClr val="DADADA">
                    <a:lumMod val="9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Main Belt</a:t>
            </a:r>
          </a:p>
        </p:txBody>
      </p:sp>
      <p:sp>
        <p:nvSpPr>
          <p:cNvPr id="64520" name="Text Box 5"/>
          <p:cNvSpPr txBox="1">
            <a:spLocks noChangeArrowheads="1"/>
          </p:cNvSpPr>
          <p:nvPr/>
        </p:nvSpPr>
        <p:spPr bwMode="auto">
          <a:xfrm>
            <a:off x="995363" y="3602038"/>
            <a:ext cx="1539875" cy="3397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600" i="1" smtClean="0">
                <a:solidFill>
                  <a:srgbClr val="FFFFFF"/>
                </a:solidFill>
              </a:rPr>
              <a:t>V</a:t>
            </a:r>
            <a:r>
              <a:rPr lang="en-US" sz="1600" smtClean="0">
                <a:solidFill>
                  <a:srgbClr val="FFFFFF"/>
                </a:solidFill>
              </a:rPr>
              <a:t> = 6 km/s </a:t>
            </a:r>
          </a:p>
        </p:txBody>
      </p:sp>
      <p:sp>
        <p:nvSpPr>
          <p:cNvPr id="64521" name="Text Box 5"/>
          <p:cNvSpPr txBox="1">
            <a:spLocks noChangeArrowheads="1"/>
          </p:cNvSpPr>
          <p:nvPr/>
        </p:nvSpPr>
        <p:spPr bwMode="auto">
          <a:xfrm>
            <a:off x="673100" y="2157413"/>
            <a:ext cx="1539875" cy="3381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600" i="1" smtClean="0">
                <a:solidFill>
                  <a:srgbClr val="FFFFFF"/>
                </a:solidFill>
              </a:rPr>
              <a:t>V</a:t>
            </a:r>
            <a:r>
              <a:rPr lang="en-US" sz="1600" smtClean="0">
                <a:solidFill>
                  <a:srgbClr val="FFFFFF"/>
                </a:solidFill>
              </a:rPr>
              <a:t> = 10 km/s </a:t>
            </a:r>
          </a:p>
        </p:txBody>
      </p:sp>
      <p:sp>
        <p:nvSpPr>
          <p:cNvPr id="64522" name="Text Box 5"/>
          <p:cNvSpPr txBox="1">
            <a:spLocks noChangeArrowheads="1"/>
          </p:cNvSpPr>
          <p:nvPr/>
        </p:nvSpPr>
        <p:spPr bwMode="auto">
          <a:xfrm>
            <a:off x="536575" y="1292225"/>
            <a:ext cx="1539875" cy="3381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600" i="1" smtClean="0">
                <a:solidFill>
                  <a:srgbClr val="FFFFFF"/>
                </a:solidFill>
              </a:rPr>
              <a:t>V</a:t>
            </a:r>
            <a:r>
              <a:rPr lang="en-US" sz="1600" smtClean="0">
                <a:solidFill>
                  <a:srgbClr val="FFFFFF"/>
                </a:solidFill>
              </a:rPr>
              <a:t> = 14 km/s 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5091113" y="6578600"/>
            <a:ext cx="4052887" cy="3079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Bottke 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 al. (1994)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9058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Impact Velocities on </a:t>
            </a:r>
            <a:r>
              <a:rPr lang="en-US" dirty="0" err="1" smtClean="0"/>
              <a:t>Vesta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vel_contour_vesta_noearth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038" y="606425"/>
            <a:ext cx="5197476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184775" y="1157288"/>
            <a:ext cx="3773488" cy="3736975"/>
            <a:chOff x="4205737" y="1146497"/>
            <a:chExt cx="4597400" cy="3887788"/>
          </a:xfrm>
        </p:grpSpPr>
        <p:pic>
          <p:nvPicPr>
            <p:cNvPr id="6555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3441" t="25694" r="36809" b="6723"/>
            <a:stretch>
              <a:fillRect/>
            </a:stretch>
          </p:blipFill>
          <p:spPr bwMode="auto">
            <a:xfrm>
              <a:off x="4205737" y="1146497"/>
              <a:ext cx="4597400" cy="3887788"/>
            </a:xfrm>
            <a:prstGeom prst="rect">
              <a:avLst/>
            </a:prstGeom>
            <a:noFill/>
            <a:ln w="18360">
              <a:solidFill>
                <a:srgbClr val="FF0000"/>
              </a:solidFill>
              <a:round/>
              <a:headEnd/>
              <a:tailEnd/>
            </a:ln>
          </p:spPr>
        </p:pic>
        <p:sp>
          <p:nvSpPr>
            <p:cNvPr id="65556" name="Freeform 11"/>
            <p:cNvSpPr>
              <a:spLocks noChangeArrowheads="1"/>
            </p:cNvSpPr>
            <p:nvPr/>
          </p:nvSpPr>
          <p:spPr bwMode="auto">
            <a:xfrm>
              <a:off x="5646818" y="1683453"/>
              <a:ext cx="2128837" cy="2297112"/>
            </a:xfrm>
            <a:custGeom>
              <a:avLst/>
              <a:gdLst>
                <a:gd name="T0" fmla="*/ 0 w 5915"/>
                <a:gd name="T1" fmla="*/ 2147483647 h 6382"/>
                <a:gd name="T2" fmla="*/ 2147483647 w 5915"/>
                <a:gd name="T3" fmla="*/ 2147483647 h 6382"/>
                <a:gd name="T4" fmla="*/ 2147483647 w 5915"/>
                <a:gd name="T5" fmla="*/ 2147483647 h 6382"/>
                <a:gd name="T6" fmla="*/ 2147483647 w 5915"/>
                <a:gd name="T7" fmla="*/ 0 h 638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15"/>
                <a:gd name="T13" fmla="*/ 0 h 6382"/>
                <a:gd name="T14" fmla="*/ 5915 w 5915"/>
                <a:gd name="T15" fmla="*/ 6382 h 638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15" h="6382">
                  <a:moveTo>
                    <a:pt x="0" y="6381"/>
                  </a:moveTo>
                  <a:lnTo>
                    <a:pt x="2033" y="1717"/>
                  </a:lnTo>
                  <a:lnTo>
                    <a:pt x="3943" y="550"/>
                  </a:lnTo>
                  <a:lnTo>
                    <a:pt x="5914" y="0"/>
                  </a:lnTo>
                </a:path>
              </a:pathLst>
            </a:custGeom>
            <a:noFill/>
            <a:ln w="3672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H="1" flipV="1">
            <a:off x="3611563" y="1470025"/>
            <a:ext cx="4154487" cy="266700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prstDash val="sysDash"/>
            <a:round/>
            <a:headEnd/>
            <a:tailEnd type="arrow" w="med" len="med"/>
          </a:ln>
        </p:spPr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30875"/>
            <a:ext cx="9144000" cy="1012825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dirty="0" smtClean="0"/>
              <a:t>High </a:t>
            </a:r>
            <a:r>
              <a:rPr lang="en-US" i="1" dirty="0" smtClean="0"/>
              <a:t>V</a:t>
            </a:r>
            <a:r>
              <a:rPr lang="en-US" dirty="0" smtClean="0"/>
              <a:t> comes from high </a:t>
            </a:r>
            <a:r>
              <a:rPr lang="en-US" i="1" dirty="0" smtClean="0"/>
              <a:t>e</a:t>
            </a:r>
            <a:r>
              <a:rPr lang="en-US" dirty="0" smtClean="0"/>
              <a:t> orbits, which can still hit </a:t>
            </a:r>
            <a:r>
              <a:rPr lang="en-US" dirty="0" err="1" smtClean="0"/>
              <a:t>Vesta</a:t>
            </a:r>
            <a:r>
              <a:rPr lang="en-US" dirty="0" smtClean="0"/>
              <a:t>!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FFFF00"/>
                </a:solidFill>
              </a:rPr>
              <a:t>These impacts may produce ~1000 times more heating!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009900" y="4856163"/>
            <a:ext cx="1633538" cy="369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dirty="0">
                <a:solidFill>
                  <a:srgbClr val="DADADA">
                    <a:lumMod val="9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Main Belt</a:t>
            </a:r>
          </a:p>
        </p:txBody>
      </p:sp>
      <p:sp>
        <p:nvSpPr>
          <p:cNvPr id="65543" name="Text Box 5"/>
          <p:cNvSpPr txBox="1">
            <a:spLocks noChangeArrowheads="1"/>
          </p:cNvSpPr>
          <p:nvPr/>
        </p:nvSpPr>
        <p:spPr bwMode="auto">
          <a:xfrm>
            <a:off x="995363" y="3602038"/>
            <a:ext cx="1539875" cy="33972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600" i="1" smtClean="0">
                <a:solidFill>
                  <a:srgbClr val="FFFFFF"/>
                </a:solidFill>
              </a:rPr>
              <a:t>V</a:t>
            </a:r>
            <a:r>
              <a:rPr lang="en-US" sz="1600" smtClean="0">
                <a:solidFill>
                  <a:srgbClr val="FFFFFF"/>
                </a:solidFill>
              </a:rPr>
              <a:t> = 6 km/s </a:t>
            </a:r>
          </a:p>
        </p:txBody>
      </p:sp>
      <p:sp>
        <p:nvSpPr>
          <p:cNvPr id="65544" name="Text Box 5"/>
          <p:cNvSpPr txBox="1">
            <a:spLocks noChangeArrowheads="1"/>
          </p:cNvSpPr>
          <p:nvPr/>
        </p:nvSpPr>
        <p:spPr bwMode="auto">
          <a:xfrm>
            <a:off x="673100" y="2157413"/>
            <a:ext cx="1539875" cy="3381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600" i="1" smtClean="0">
                <a:solidFill>
                  <a:srgbClr val="FFFFFF"/>
                </a:solidFill>
              </a:rPr>
              <a:t>V</a:t>
            </a:r>
            <a:r>
              <a:rPr lang="en-US" sz="1600" smtClean="0">
                <a:solidFill>
                  <a:srgbClr val="FFFFFF"/>
                </a:solidFill>
              </a:rPr>
              <a:t> = 10 km/s </a:t>
            </a:r>
          </a:p>
        </p:txBody>
      </p:sp>
      <p:sp>
        <p:nvSpPr>
          <p:cNvPr id="65545" name="Text Box 5"/>
          <p:cNvSpPr txBox="1">
            <a:spLocks noChangeArrowheads="1"/>
          </p:cNvSpPr>
          <p:nvPr/>
        </p:nvSpPr>
        <p:spPr bwMode="auto">
          <a:xfrm>
            <a:off x="536575" y="1292225"/>
            <a:ext cx="1539875" cy="33813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</a:pPr>
            <a:r>
              <a:rPr lang="en-US" sz="1600" i="1" smtClean="0">
                <a:solidFill>
                  <a:srgbClr val="FFFFFF"/>
                </a:solidFill>
              </a:rPr>
              <a:t>V</a:t>
            </a:r>
            <a:r>
              <a:rPr lang="en-US" sz="1600" smtClean="0">
                <a:solidFill>
                  <a:srgbClr val="FFFFFF"/>
                </a:solidFill>
              </a:rPr>
              <a:t> = 14 km/s </a:t>
            </a:r>
          </a:p>
        </p:txBody>
      </p:sp>
      <p:sp>
        <p:nvSpPr>
          <p:cNvPr id="16" name="Oval 15"/>
          <p:cNvSpPr/>
          <p:nvPr/>
        </p:nvSpPr>
        <p:spPr bwMode="auto">
          <a:xfrm>
            <a:off x="3171825" y="4305300"/>
            <a:ext cx="182563" cy="18415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3405188" y="4144963"/>
            <a:ext cx="182562" cy="18415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3673475" y="4183063"/>
            <a:ext cx="182563" cy="182562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825875" y="4335463"/>
            <a:ext cx="182563" cy="182562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3978275" y="4487863"/>
            <a:ext cx="182563" cy="182562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4084638" y="4292600"/>
            <a:ext cx="182562" cy="182563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3529013" y="4395788"/>
            <a:ext cx="182562" cy="18415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7947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Impact Velocities on </a:t>
            </a:r>
            <a:r>
              <a:rPr lang="en-US" dirty="0" err="1" smtClean="0"/>
              <a:t>Vesta</a:t>
            </a:r>
            <a:endParaRPr lang="en-US" dirty="0"/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5091113" y="6578600"/>
            <a:ext cx="4052887" cy="3079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Bottke 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et al. (1994)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-0.00139 -0.433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21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8.33333E-7 -0.4138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3.33333E-6 -0.375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85185E-6 L -1.94444E-6 -0.3701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-0.00122 -0.4719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23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7407E-6 L 2.77778E-6 -0.3946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59259E-6 L 4.72222E-6 -0.3895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7963"/>
            <a:ext cx="9144000" cy="119538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LHB and Impact Heating on </a:t>
            </a:r>
            <a:r>
              <a:rPr lang="en-US" dirty="0" err="1" smtClean="0"/>
              <a:t>Vesta</a:t>
            </a:r>
            <a:endParaRPr lang="en-US" dirty="0"/>
          </a:p>
        </p:txBody>
      </p:sp>
      <p:pic>
        <p:nvPicPr>
          <p:cNvPr id="66563" name="Picture 4" descr="arar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0" y="6527800"/>
            <a:ext cx="9177338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Marchi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Bottke et al. (2012)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Lunar Impact Rate</a:t>
            </a:r>
          </a:p>
        </p:txBody>
      </p:sp>
      <p:sp>
        <p:nvSpPr>
          <p:cNvPr id="1266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81638" y="1646238"/>
            <a:ext cx="3505200" cy="1128712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mtClean="0"/>
              <a:t>Lunar impact rate has been variable with time.</a:t>
            </a:r>
          </a:p>
        </p:txBody>
      </p:sp>
      <p:pic>
        <p:nvPicPr>
          <p:cNvPr id="44036" name="Picture 4" descr="lunar_impa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863" y="1587500"/>
            <a:ext cx="5232400" cy="4618038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66693" name="Text Box 5"/>
          <p:cNvSpPr txBox="1">
            <a:spLocks noChangeArrowheads="1"/>
          </p:cNvSpPr>
          <p:nvPr/>
        </p:nvSpPr>
        <p:spPr bwMode="auto">
          <a:xfrm>
            <a:off x="15875" y="6224588"/>
            <a:ext cx="3865563" cy="304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Hartmann et al. (1981); </a:t>
            </a: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Horz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(1991)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Vesta’s</a:t>
            </a:r>
            <a:r>
              <a:rPr lang="en-US" dirty="0" smtClean="0"/>
              <a:t> Impact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596" y="1053298"/>
            <a:ext cx="4433104" cy="123849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00"/>
                </a:solidFill>
              </a:rPr>
              <a:t>Material with LHB ages: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Ejected by </a:t>
            </a:r>
            <a:r>
              <a:rPr lang="en-US" dirty="0" err="1" smtClean="0"/>
              <a:t>Rheasilvia</a:t>
            </a:r>
            <a:r>
              <a:rPr lang="en-US" dirty="0" smtClean="0"/>
              <a:t> ~1 Ga.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dirty="0" smtClean="0"/>
              <a:t>Now sitting in </a:t>
            </a:r>
            <a:r>
              <a:rPr lang="en-US" dirty="0" err="1" smtClean="0"/>
              <a:t>Vesta</a:t>
            </a:r>
            <a:r>
              <a:rPr lang="en-US" dirty="0" smtClean="0"/>
              <a:t> family.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99" y="1331581"/>
            <a:ext cx="4747735" cy="467420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029600" y="3202993"/>
            <a:ext cx="305376" cy="3642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40816" rIns="81631" bIns="40816"/>
          <a:lstStyle/>
          <a:p>
            <a:pPr defTabSz="414683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None/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441895" y="4475552"/>
            <a:ext cx="305376" cy="3642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40816" rIns="81631" bIns="40816"/>
          <a:lstStyle/>
          <a:p>
            <a:pPr defTabSz="414683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None/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421403" y="4671331"/>
            <a:ext cx="305376" cy="3642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40816" rIns="81631" bIns="40816"/>
          <a:lstStyle/>
          <a:p>
            <a:pPr defTabSz="414683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None/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2944287" y="4181885"/>
            <a:ext cx="305376" cy="3642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40816" rIns="81631" bIns="40816"/>
          <a:lstStyle/>
          <a:p>
            <a:pPr defTabSz="414683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None/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4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 l="13420" t="7875" r="6076" b="3056"/>
          <a:stretch>
            <a:fillRect/>
          </a:stretch>
        </p:blipFill>
        <p:spPr bwMode="auto">
          <a:xfrm>
            <a:off x="4953772" y="2284619"/>
            <a:ext cx="3987176" cy="3637734"/>
          </a:xfrm>
          <a:prstGeom prst="rect">
            <a:avLst/>
          </a:prstGeom>
          <a:noFill/>
          <a:ln w="18360">
            <a:solidFill>
              <a:srgbClr val="FF0000"/>
            </a:solidFill>
            <a:round/>
            <a:headEnd/>
            <a:tailEnd/>
          </a:ln>
          <a:effectLst/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248089" y="2527902"/>
            <a:ext cx="305376" cy="3642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40816" rIns="81631" bIns="40816"/>
          <a:lstStyle/>
          <a:p>
            <a:pPr defTabSz="414683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None/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4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790025" y="3606125"/>
            <a:ext cx="305376" cy="3642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40816" rIns="81631" bIns="40816"/>
          <a:lstStyle/>
          <a:p>
            <a:pPr defTabSz="414683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None/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7366532" y="3670902"/>
            <a:ext cx="305376" cy="36420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40816" rIns="81631" bIns="40816"/>
          <a:lstStyle/>
          <a:p>
            <a:pPr defTabSz="414683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None/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6875337" y="3637795"/>
            <a:ext cx="305376" cy="36420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1" tIns="40816" rIns="81631" bIns="40816"/>
          <a:lstStyle/>
          <a:p>
            <a:pPr defTabSz="414683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None/>
              <a:tabLst>
                <a:tab pos="0" algn="l"/>
                <a:tab pos="414683" algn="l"/>
                <a:tab pos="829366" algn="l"/>
                <a:tab pos="1244049" algn="l"/>
                <a:tab pos="1658732" algn="l"/>
                <a:tab pos="2073416" algn="l"/>
                <a:tab pos="2488099" algn="l"/>
                <a:tab pos="2902782" algn="l"/>
                <a:tab pos="3317465" algn="l"/>
                <a:tab pos="3732148" algn="l"/>
                <a:tab pos="4146831" algn="l"/>
                <a:tab pos="4561514" algn="l"/>
                <a:tab pos="4976197" algn="l"/>
                <a:tab pos="5390881" algn="l"/>
                <a:tab pos="5805564" algn="l"/>
                <a:tab pos="6220247" algn="l"/>
                <a:tab pos="6634930" algn="l"/>
                <a:tab pos="7049613" algn="l"/>
                <a:tab pos="7464296" algn="l"/>
                <a:tab pos="7878979" algn="l"/>
                <a:tab pos="8293662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flipV="1">
            <a:off x="2745505" y="2264408"/>
            <a:ext cx="2176526" cy="826300"/>
          </a:xfrm>
          <a:prstGeom prst="line">
            <a:avLst/>
          </a:prstGeom>
          <a:noFill/>
          <a:ln w="18360">
            <a:solidFill>
              <a:srgbClr val="FF0000"/>
            </a:solidFill>
            <a:round/>
            <a:headEnd/>
            <a:tailEnd/>
          </a:ln>
          <a:effectLst/>
        </p:spPr>
        <p:txBody>
          <a:bodyPr lIns="82936" tIns="41469" rIns="82936" bIns="41469"/>
          <a:lstStyle/>
          <a:p>
            <a:pPr defTabSz="414683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None/>
            </a:pP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>
            <a:off x="1941732" y="5202523"/>
            <a:ext cx="2978858" cy="701060"/>
          </a:xfrm>
          <a:prstGeom prst="line">
            <a:avLst/>
          </a:prstGeom>
          <a:noFill/>
          <a:ln w="18360">
            <a:solidFill>
              <a:srgbClr val="FF0000"/>
            </a:solidFill>
            <a:round/>
            <a:headEnd/>
            <a:tailEnd/>
          </a:ln>
          <a:effectLst/>
        </p:spPr>
        <p:txBody>
          <a:bodyPr lIns="82936" tIns="41469" rIns="82936" bIns="41469"/>
          <a:lstStyle/>
          <a:p>
            <a:pPr defTabSz="414683" eaLnBrk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None/>
            </a:pP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11487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600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Ar-Ar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Ages Mark the Start of the LHB!</a:t>
            </a:r>
            <a:endParaRPr lang="en-US" sz="3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Impact History on H </a:t>
            </a:r>
            <a:r>
              <a:rPr lang="en-US" dirty="0" err="1" smtClean="0"/>
              <a:t>Chondrite</a:t>
            </a:r>
            <a:r>
              <a:rPr lang="en-US" dirty="0" smtClean="0"/>
              <a:t> Parent Body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5878513"/>
            <a:ext cx="91440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600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Similar </a:t>
            </a:r>
            <a:r>
              <a:rPr lang="en-US" sz="3600" i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Ar-Ar</a:t>
            </a:r>
            <a:r>
              <a:rPr lang="en-US" sz="3600" i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Trends in H Chondrites!</a:t>
            </a:r>
          </a:p>
        </p:txBody>
      </p:sp>
      <p:pic>
        <p:nvPicPr>
          <p:cNvPr id="56324" name="Picture 11" descr="H overall 2008 Apr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4063" y="1284288"/>
            <a:ext cx="5334000" cy="44084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122488" y="1603375"/>
            <a:ext cx="5068887" cy="3519488"/>
            <a:chOff x="3826932" y="1840089"/>
            <a:chExt cx="5068712" cy="3520194"/>
          </a:xfrm>
        </p:grpSpPr>
        <p:sp>
          <p:nvSpPr>
            <p:cNvPr id="24" name="Rectangle 7"/>
            <p:cNvSpPr>
              <a:spLocks noChangeArrowheads="1"/>
            </p:cNvSpPr>
            <p:nvPr/>
          </p:nvSpPr>
          <p:spPr bwMode="auto">
            <a:xfrm>
              <a:off x="7690774" y="2325961"/>
              <a:ext cx="1204870" cy="3034322"/>
            </a:xfrm>
            <a:prstGeom prst="rect">
              <a:avLst/>
            </a:prstGeom>
            <a:gradFill rotWithShape="1">
              <a:gsLst>
                <a:gs pos="0">
                  <a:srgbClr val="FF0000">
                    <a:gamma/>
                    <a:shade val="46275"/>
                    <a:invGamma/>
                    <a:alpha val="16000"/>
                  </a:srgbClr>
                </a:gs>
                <a:gs pos="50000">
                  <a:srgbClr val="FF0000">
                    <a:alpha val="16000"/>
                  </a:srgbClr>
                </a:gs>
                <a:gs pos="100000">
                  <a:srgbClr val="FF0000">
                    <a:gamma/>
                    <a:shade val="46275"/>
                    <a:invGamma/>
                    <a:alpha val="16000"/>
                  </a:srgbClr>
                </a:gs>
              </a:gsLst>
              <a:lin ang="0" scaled="1"/>
            </a:gradFill>
            <a:ln w="19050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Line 8"/>
            <p:cNvSpPr>
              <a:spLocks noChangeShapeType="1"/>
            </p:cNvSpPr>
            <p:nvPr/>
          </p:nvSpPr>
          <p:spPr bwMode="auto">
            <a:xfrm flipH="1" flipV="1">
              <a:off x="3826932" y="1840089"/>
              <a:ext cx="3805106" cy="117339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dash"/>
              <a:round/>
              <a:headEnd type="triangle" w="med" len="med"/>
              <a:tailEnd/>
            </a:ln>
            <a:effectLst/>
          </p:spPr>
          <p:txBody>
            <a:bodyPr rot="10800000" vert="eaVert"/>
            <a:lstStyle/>
            <a:p>
              <a:pPr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4259263" y="6600825"/>
            <a:ext cx="4884737" cy="3079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Swindle et al. (2009)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Similar </a:t>
            </a:r>
            <a:r>
              <a:rPr lang="en-US" dirty="0" err="1" smtClean="0"/>
              <a:t>Ar-Ar</a:t>
            </a:r>
            <a:r>
              <a:rPr lang="en-US" dirty="0" smtClean="0"/>
              <a:t> Ages on </a:t>
            </a:r>
            <a:r>
              <a:rPr lang="en-US" dirty="0" err="1" smtClean="0"/>
              <a:t>Vesta</a:t>
            </a:r>
            <a:r>
              <a:rPr lang="en-US" dirty="0" smtClean="0"/>
              <a:t> and Moon?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437188"/>
            <a:ext cx="9144000" cy="873125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dirty="0" smtClean="0"/>
              <a:t>The same population making </a:t>
            </a:r>
            <a:r>
              <a:rPr lang="en-US" dirty="0" err="1" smtClean="0"/>
              <a:t>Ar-Ar</a:t>
            </a:r>
            <a:r>
              <a:rPr lang="en-US" dirty="0" smtClean="0"/>
              <a:t> reset ages on </a:t>
            </a:r>
            <a:r>
              <a:rPr lang="en-US" dirty="0" err="1" smtClean="0">
                <a:solidFill>
                  <a:srgbClr val="FFFF00"/>
                </a:solidFill>
              </a:rPr>
              <a:t>Vesta</a:t>
            </a:r>
            <a:r>
              <a:rPr lang="en-US" dirty="0" smtClean="0"/>
              <a:t> and the </a:t>
            </a:r>
            <a:r>
              <a:rPr lang="en-US" dirty="0" smtClean="0">
                <a:solidFill>
                  <a:srgbClr val="FFFF00"/>
                </a:solidFill>
              </a:rPr>
              <a:t>H </a:t>
            </a:r>
            <a:r>
              <a:rPr lang="en-US" dirty="0" err="1" smtClean="0">
                <a:solidFill>
                  <a:srgbClr val="FFFF00"/>
                </a:solidFill>
              </a:rPr>
              <a:t>chondrite</a:t>
            </a:r>
            <a:r>
              <a:rPr lang="en-US" dirty="0" smtClean="0">
                <a:solidFill>
                  <a:srgbClr val="FFFF00"/>
                </a:solidFill>
              </a:rPr>
              <a:t> parent body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also strikes the </a:t>
            </a:r>
            <a:r>
              <a:rPr lang="en-US" dirty="0" smtClean="0">
                <a:solidFill>
                  <a:srgbClr val="FFFF00"/>
                </a:solidFill>
              </a:rPr>
              <a:t>Moon</a:t>
            </a:r>
            <a:r>
              <a:rPr lang="en-US" i="1" dirty="0" smtClean="0"/>
              <a:t>.  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i="1" dirty="0" err="1" smtClean="0">
                <a:solidFill>
                  <a:srgbClr val="00FF00"/>
                </a:solidFill>
              </a:rPr>
              <a:t>Ar-Ar</a:t>
            </a:r>
            <a:r>
              <a:rPr lang="en-US" i="1" dirty="0" smtClean="0">
                <a:solidFill>
                  <a:srgbClr val="00FF00"/>
                </a:solidFill>
              </a:rPr>
              <a:t> ages may tell us about the start of the LHB!</a:t>
            </a:r>
            <a:endParaRPr lang="en-US" sz="2800" i="1" dirty="0" smtClean="0">
              <a:solidFill>
                <a:srgbClr val="00FF00"/>
              </a:solidFill>
            </a:endParaRPr>
          </a:p>
        </p:txBody>
      </p:sp>
      <p:pic>
        <p:nvPicPr>
          <p:cNvPr id="67588" name="Picture 7" descr="bogard_brecciated_eucrites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6288" y="1516063"/>
            <a:ext cx="4325937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8" descr="vel_contour_vest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" y="1155700"/>
            <a:ext cx="4297363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47725" y="3005138"/>
            <a:ext cx="1997075" cy="6461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Earth-crossing zone</a:t>
            </a:r>
          </a:p>
        </p:txBody>
      </p:sp>
      <p:sp>
        <p:nvSpPr>
          <p:cNvPr id="12" name="Oval 11"/>
          <p:cNvSpPr/>
          <p:nvPr/>
        </p:nvSpPr>
        <p:spPr bwMode="auto">
          <a:xfrm rot="20483178">
            <a:off x="1463675" y="1162050"/>
            <a:ext cx="2841625" cy="1739900"/>
          </a:xfrm>
          <a:prstGeom prst="ellipse">
            <a:avLst/>
          </a:prstGeom>
          <a:noFill/>
          <a:ln w="76200" cap="flat" cmpd="sng" algn="ctr">
            <a:solidFill>
              <a:srgbClr val="FF1D1D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75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98600" y="4586288"/>
            <a:ext cx="420688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val 17"/>
          <p:cNvSpPr/>
          <p:nvPr/>
        </p:nvSpPr>
        <p:spPr bwMode="auto">
          <a:xfrm>
            <a:off x="2911475" y="4598988"/>
            <a:ext cx="182563" cy="18415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3144838" y="4438650"/>
            <a:ext cx="182562" cy="18415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3413125" y="4476750"/>
            <a:ext cx="182563" cy="182563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3565525" y="4629150"/>
            <a:ext cx="182563" cy="182563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3717925" y="4781550"/>
            <a:ext cx="182563" cy="182563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3824288" y="4586288"/>
            <a:ext cx="182562" cy="182562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3268663" y="4689475"/>
            <a:ext cx="182562" cy="18415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-0.00139 -0.4333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21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-8.33333E-7 -0.4138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3.33333E-6 -0.3754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85185E-6 L -1.94444E-6 -0.3701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-0.00122 -0.4719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23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07407E-6 L 2.77778E-6 -0.3946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59259E-6 L 4.72222E-6 -0.3895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61913"/>
            <a:ext cx="9144000" cy="1470026"/>
          </a:xfrm>
        </p:spPr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chemeClr val="tx1"/>
                </a:solidFill>
                <a:cs typeface="Arial" charset="0"/>
              </a:rPr>
              <a:t>Testing the Leftovers of Accretion</a:t>
            </a:r>
            <a:endParaRPr lang="en-US" sz="3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734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2786063"/>
            <a:ext cx="3382963" cy="33829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5922963" y="2508250"/>
            <a:ext cx="3144837" cy="2778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Animations from GSFC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3622675" y="2786063"/>
            <a:ext cx="1920875" cy="3382962"/>
          </a:xfrm>
          <a:prstGeom prst="rect">
            <a:avLst/>
          </a:prstGeom>
          <a:solidFill>
            <a:schemeClr val="bg1">
              <a:lumMod val="5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350" name="TextBox 8"/>
          <p:cNvSpPr txBox="1">
            <a:spLocks noChangeArrowheads="1"/>
          </p:cNvSpPr>
          <p:nvPr/>
        </p:nvSpPr>
        <p:spPr bwMode="auto">
          <a:xfrm>
            <a:off x="3621088" y="3133725"/>
            <a:ext cx="1920875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000" smtClean="0">
                <a:solidFill>
                  <a:srgbClr val="FFFFFF"/>
                </a:solidFill>
              </a:rPr>
              <a:t>What Bombardment Happened Here?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6105525" y="6186488"/>
            <a:ext cx="2573338" cy="646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Late Heavy Bombardment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142875" y="6175375"/>
            <a:ext cx="3311525" cy="646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Magma Ocean and Conductive Lid</a:t>
            </a: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3621088" y="5111750"/>
            <a:ext cx="1920875" cy="522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Timing Unknown   (4.1-4.45 </a:t>
            </a:r>
            <a:r>
              <a:rPr lang="en-US" sz="1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</a:t>
            </a: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?)</a:t>
            </a:r>
          </a:p>
        </p:txBody>
      </p:sp>
      <p:pic>
        <p:nvPicPr>
          <p:cNvPr id="5735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786063"/>
            <a:ext cx="3384550" cy="33829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464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Lunar “</a:t>
            </a:r>
            <a:r>
              <a:rPr lang="en-US" dirty="0" err="1" smtClean="0"/>
              <a:t>Sawtooth</a:t>
            </a:r>
            <a:r>
              <a:rPr lang="en-US" dirty="0" smtClean="0"/>
              <a:t>” Bombardment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68963"/>
            <a:ext cx="9144000" cy="566737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ct val="0"/>
              </a:spcAft>
              <a:defRPr/>
            </a:pPr>
            <a:r>
              <a:rPr lang="en-US" dirty="0" smtClean="0"/>
              <a:t>Two main phases of lunar bombardment: </a:t>
            </a:r>
          </a:p>
          <a:p>
            <a:pPr marL="971550" lvl="1" indent="-457200">
              <a:spcAft>
                <a:spcPct val="0"/>
              </a:spcAft>
              <a:buFontTx/>
              <a:buAutoNum type="arabicPeriod"/>
              <a:defRPr/>
            </a:pPr>
            <a:r>
              <a:rPr lang="en-US" sz="2000" dirty="0" smtClean="0"/>
              <a:t>Leftovers of Terrestrial Planet Accretion</a:t>
            </a:r>
          </a:p>
          <a:p>
            <a:pPr marL="971550" lvl="1" indent="-457200">
              <a:spcAft>
                <a:spcPct val="0"/>
              </a:spcAft>
              <a:buFontTx/>
              <a:buAutoNum type="arabicPeriod"/>
              <a:defRPr/>
            </a:pPr>
            <a:r>
              <a:rPr lang="en-US" sz="2000" dirty="0" smtClean="0"/>
              <a:t>Late Heavy Bombardment (LHB).</a:t>
            </a:r>
          </a:p>
          <a:p>
            <a:pPr marL="971550" lvl="1" indent="-457200">
              <a:defRPr/>
            </a:pPr>
            <a:endParaRPr lang="en-US" dirty="0" smtClean="0"/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8" y="1265238"/>
            <a:ext cx="6157912" cy="43783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3" name="Text Box 4"/>
          <p:cNvSpPr txBox="1">
            <a:spLocks noChangeArrowheads="1"/>
          </p:cNvSpPr>
          <p:nvPr/>
        </p:nvSpPr>
        <p:spPr bwMode="auto">
          <a:xfrm>
            <a:off x="2211388" y="4748213"/>
            <a:ext cx="22590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FF"/>
              </a:buClr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</a:rPr>
              <a:t>Differential</a:t>
            </a:r>
            <a:endParaRPr lang="en-US" sz="1600" smtClean="0">
              <a:solidFill>
                <a:srgbClr val="000000"/>
              </a:solidFill>
            </a:endParaRPr>
          </a:p>
        </p:txBody>
      </p:sp>
      <p:sp>
        <p:nvSpPr>
          <p:cNvPr id="58374" name="Text Box 4"/>
          <p:cNvSpPr txBox="1">
            <a:spLocks noChangeArrowheads="1"/>
          </p:cNvSpPr>
          <p:nvPr/>
        </p:nvSpPr>
        <p:spPr bwMode="auto">
          <a:xfrm>
            <a:off x="5168900" y="4756150"/>
            <a:ext cx="2273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FF"/>
              </a:buClr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</a:rPr>
              <a:t>Cumulative</a:t>
            </a:r>
            <a:endParaRPr lang="en-US" sz="1600" smtClean="0">
              <a:solidFill>
                <a:srgbClr val="000000"/>
              </a:solidFill>
            </a:endParaRPr>
          </a:p>
        </p:txBody>
      </p:sp>
      <p:sp>
        <p:nvSpPr>
          <p:cNvPr id="58375" name="Text Box 4"/>
          <p:cNvSpPr txBox="1">
            <a:spLocks noChangeArrowheads="1"/>
          </p:cNvSpPr>
          <p:nvPr/>
        </p:nvSpPr>
        <p:spPr bwMode="auto">
          <a:xfrm>
            <a:off x="1778000" y="3705225"/>
            <a:ext cx="180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FF"/>
              </a:buClr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</a:rPr>
              <a:t>LHB</a:t>
            </a:r>
            <a:endParaRPr lang="en-US" sz="1600" smtClean="0">
              <a:solidFill>
                <a:srgbClr val="000000"/>
              </a:solidFill>
            </a:endParaRPr>
          </a:p>
        </p:txBody>
      </p:sp>
      <p:sp>
        <p:nvSpPr>
          <p:cNvPr id="58376" name="Text Box 4"/>
          <p:cNvSpPr txBox="1">
            <a:spLocks noChangeArrowheads="1"/>
          </p:cNvSpPr>
          <p:nvPr/>
        </p:nvSpPr>
        <p:spPr bwMode="auto">
          <a:xfrm>
            <a:off x="2693988" y="2225675"/>
            <a:ext cx="180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FF"/>
              </a:buClr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</a:rPr>
              <a:t>Leftovers of Accretion</a:t>
            </a:r>
            <a:endParaRPr lang="en-US" sz="1600" smtClean="0">
              <a:solidFill>
                <a:srgbClr val="000000"/>
              </a:solidFill>
            </a:endParaRPr>
          </a:p>
        </p:txBody>
      </p:sp>
      <p:sp>
        <p:nvSpPr>
          <p:cNvPr id="58377" name="Text Box 4"/>
          <p:cNvSpPr txBox="1">
            <a:spLocks noChangeArrowheads="1"/>
          </p:cNvSpPr>
          <p:nvPr/>
        </p:nvSpPr>
        <p:spPr bwMode="auto">
          <a:xfrm>
            <a:off x="5638800" y="2089150"/>
            <a:ext cx="180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FF"/>
              </a:buClr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</a:rPr>
              <a:t>Leftovers of Accretion</a:t>
            </a:r>
            <a:endParaRPr lang="en-US" sz="1600" smtClean="0">
              <a:solidFill>
                <a:srgbClr val="000000"/>
              </a:solidFill>
            </a:endParaRPr>
          </a:p>
        </p:txBody>
      </p:sp>
      <p:sp>
        <p:nvSpPr>
          <p:cNvPr id="58378" name="Text Box 4"/>
          <p:cNvSpPr txBox="1">
            <a:spLocks noChangeArrowheads="1"/>
          </p:cNvSpPr>
          <p:nvPr/>
        </p:nvSpPr>
        <p:spPr bwMode="auto">
          <a:xfrm>
            <a:off x="4854575" y="3446463"/>
            <a:ext cx="180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FF"/>
              </a:buClr>
              <a:buFont typeface="Wingdings" pitchFamily="2" charset="2"/>
              <a:buNone/>
            </a:pPr>
            <a:r>
              <a:rPr lang="en-US" sz="2000" smtClean="0">
                <a:solidFill>
                  <a:srgbClr val="000000"/>
                </a:solidFill>
              </a:rPr>
              <a:t>LHB</a:t>
            </a:r>
            <a:endParaRPr lang="en-US" sz="1600" smtClean="0">
              <a:solidFill>
                <a:srgbClr val="000000"/>
              </a:solidFill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2187575" y="6584950"/>
            <a:ext cx="6956425" cy="307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Morbidelli, </a:t>
            </a: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Marchi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Bottke, and </a:t>
            </a: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Kring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(2012)</a:t>
            </a:r>
          </a:p>
        </p:txBody>
      </p:sp>
    </p:spTree>
    <p:extLst>
      <p:ext uri="{BB962C8B-B14F-4D97-AF65-F5344CB8AC3E}">
        <p14:creationId xmlns:p14="http://schemas.microsoft.com/office/powerpoint/2010/main" val="3818237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9" descr="TPFae1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47"/>
          <a:stretch>
            <a:fillRect/>
          </a:stretch>
        </p:blipFill>
        <p:spPr bwMode="auto">
          <a:xfrm>
            <a:off x="153988" y="1354138"/>
            <a:ext cx="4278312" cy="42068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Impact Ages from Leftover </a:t>
            </a:r>
            <a:r>
              <a:rPr lang="en-US" dirty="0" err="1" smtClean="0"/>
              <a:t>Planetesimals</a:t>
            </a:r>
            <a:endParaRPr lang="en-US" dirty="0" smtClean="0"/>
          </a:p>
        </p:txBody>
      </p:sp>
      <p:sp>
        <p:nvSpPr>
          <p:cNvPr id="1352711" name="Text Box 7"/>
          <p:cNvSpPr txBox="1">
            <a:spLocks noChangeArrowheads="1"/>
          </p:cNvSpPr>
          <p:nvPr/>
        </p:nvSpPr>
        <p:spPr bwMode="auto">
          <a:xfrm>
            <a:off x="1012825" y="2065338"/>
            <a:ext cx="223678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6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Leftover </a:t>
            </a:r>
            <a:r>
              <a:rPr lang="en-US" sz="16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Planetesimals</a:t>
            </a:r>
            <a:endParaRPr lang="en-US" sz="160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6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from Terrestrial Planet Region</a:t>
            </a:r>
          </a:p>
        </p:txBody>
      </p:sp>
      <p:pic>
        <p:nvPicPr>
          <p:cNvPr id="8" name="Picture 7" descr="early_shock_degas_age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42"/>
          <a:stretch>
            <a:fillRect/>
          </a:stretch>
        </p:blipFill>
        <p:spPr bwMode="auto">
          <a:xfrm>
            <a:off x="4673600" y="1363663"/>
            <a:ext cx="4270375" cy="42052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2712" name="Text Box 8"/>
          <p:cNvSpPr txBox="1">
            <a:spLocks noChangeArrowheads="1"/>
          </p:cNvSpPr>
          <p:nvPr/>
        </p:nvSpPr>
        <p:spPr bwMode="auto">
          <a:xfrm>
            <a:off x="4651375" y="5284788"/>
            <a:ext cx="20097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 err="1">
                <a:solidFill>
                  <a:srgbClr val="2D2DB9">
                    <a:lumMod val="75000"/>
                  </a:srgbClr>
                </a:solidFill>
              </a:rPr>
              <a:t>Bogard</a:t>
            </a:r>
            <a:r>
              <a:rPr lang="en-US" sz="1400" dirty="0">
                <a:solidFill>
                  <a:srgbClr val="2D2DB9">
                    <a:lumMod val="75000"/>
                  </a:srgbClr>
                </a:solidFill>
              </a:rPr>
              <a:t> et al. (2011)</a:t>
            </a:r>
          </a:p>
        </p:txBody>
      </p:sp>
      <p:sp>
        <p:nvSpPr>
          <p:cNvPr id="9" name="Right Arrow 8"/>
          <p:cNvSpPr/>
          <p:nvPr/>
        </p:nvSpPr>
        <p:spPr bwMode="auto">
          <a:xfrm rot="3438033">
            <a:off x="2202656" y="3640932"/>
            <a:ext cx="1203325" cy="573088"/>
          </a:xfrm>
          <a:prstGeom prst="rightArrow">
            <a:avLst>
              <a:gd name="adj1" fmla="val 50000"/>
              <a:gd name="adj2" fmla="val 71477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441950" y="1919288"/>
            <a:ext cx="3227388" cy="2430462"/>
          </a:xfrm>
          <a:prstGeom prst="rect">
            <a:avLst/>
          </a:prstGeom>
          <a:solidFill>
            <a:srgbClr val="FF0000">
              <a:alpha val="25098"/>
            </a:srgbClr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742950" indent="-228600">
              <a:buClr>
                <a:srgbClr val="FFFFFF"/>
              </a:buClr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04788" y="939800"/>
            <a:ext cx="4186237" cy="3683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Terrestrial Planet Formation Models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681538" y="944563"/>
            <a:ext cx="4186237" cy="369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Ar-Ar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Ages for Chondrites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0" y="5800725"/>
            <a:ext cx="9144000" cy="89852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Many ancient </a:t>
            </a:r>
            <a:r>
              <a:rPr lang="en-US" dirty="0" err="1" smtClean="0"/>
              <a:t>Ar-Ar</a:t>
            </a:r>
            <a:r>
              <a:rPr lang="en-US" dirty="0" smtClean="0"/>
              <a:t> ages are between 4.35-4.53 Ga. 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High </a:t>
            </a:r>
            <a:r>
              <a:rPr lang="en-US" i="1" dirty="0" smtClean="0"/>
              <a:t>V</a:t>
            </a:r>
            <a:r>
              <a:rPr lang="en-US" dirty="0" smtClean="0"/>
              <a:t> impacts from leftover </a:t>
            </a:r>
            <a:r>
              <a:rPr lang="en-US" dirty="0" err="1" smtClean="0"/>
              <a:t>planetesimals</a:t>
            </a:r>
            <a:r>
              <a:rPr lang="en-US" dirty="0" smtClean="0"/>
              <a:t>?    </a:t>
            </a:r>
            <a:endParaRPr lang="en-US" dirty="0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125663" y="4519613"/>
            <a:ext cx="22352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Main Belt</a:t>
            </a:r>
          </a:p>
        </p:txBody>
      </p:sp>
    </p:spTree>
    <p:extLst>
      <p:ext uri="{BB962C8B-B14F-4D97-AF65-F5344CB8AC3E}">
        <p14:creationId xmlns:p14="http://schemas.microsoft.com/office/powerpoint/2010/main" val="10048771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2712" grpId="0"/>
      <p:bldP spid="9" grpId="0" animBg="1"/>
      <p:bldP spid="10" grpId="0" animBg="1"/>
      <p:bldP spid="12" grpId="0"/>
      <p:bldP spid="1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hdtv_077_1_l.jpg"/>
          <p:cNvPicPr>
            <a:picLocks noChangeAspect="1"/>
          </p:cNvPicPr>
          <p:nvPr/>
        </p:nvPicPr>
        <p:blipFill>
          <a:blip r:embed="rId3" cstate="print"/>
          <a:srcRect l="5864" r="28611" b="12634"/>
          <a:stretch>
            <a:fillRect/>
          </a:stretch>
        </p:blipFill>
        <p:spPr>
          <a:xfrm>
            <a:off x="0" y="-2"/>
            <a:ext cx="9144000" cy="685800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191911"/>
            <a:ext cx="9144000" cy="574499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76532"/>
            <a:ext cx="9144000" cy="4198405"/>
          </a:xfrm>
          <a:solidFill>
            <a:srgbClr val="000000">
              <a:alpha val="72157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The LHB story so far, as told by asteroids and the Moon:</a:t>
            </a:r>
          </a:p>
          <a:p>
            <a:pPr lvl="1"/>
            <a:r>
              <a:rPr lang="en-US" dirty="0" smtClean="0"/>
              <a:t>Triggered by late giant planet migration (e.g., the Nice model). </a:t>
            </a:r>
          </a:p>
          <a:p>
            <a:pPr lvl="1"/>
            <a:r>
              <a:rPr lang="en-US" dirty="0" smtClean="0"/>
              <a:t>Solar system-wide event that may have started ~4.1-4.2 Ga.</a:t>
            </a:r>
          </a:p>
          <a:p>
            <a:pPr lvl="1"/>
            <a:r>
              <a:rPr lang="en-US" dirty="0" smtClean="0"/>
              <a:t>On Moon, it may have started near formation time of Nectaris basin.</a:t>
            </a:r>
          </a:p>
          <a:p>
            <a:pPr lvl="1"/>
            <a:r>
              <a:rPr lang="en-US" dirty="0" smtClean="0"/>
              <a:t>Many impactors derived from proposed main belt extension (E-Belt).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Basins:</a:t>
            </a:r>
            <a:r>
              <a:rPr lang="en-US" dirty="0" smtClean="0"/>
              <a:t>  Occurred on Moon until ~3.7 </a:t>
            </a:r>
            <a:r>
              <a:rPr lang="en-US" dirty="0" err="1" smtClean="0"/>
              <a:t>Ga</a:t>
            </a:r>
            <a:r>
              <a:rPr lang="en-US" dirty="0" smtClean="0"/>
              <a:t>, but on Earth until ~2.5 Ga.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K/T-sized impacts:</a:t>
            </a:r>
            <a:r>
              <a:rPr lang="en-US" dirty="0" smtClean="0"/>
              <a:t> ~4 on Moon and ~</a:t>
            </a:r>
            <a:r>
              <a:rPr lang="en-US" sz="2000" dirty="0" smtClean="0"/>
              <a:t>60-80 </a:t>
            </a:r>
            <a:r>
              <a:rPr lang="en-US" dirty="0" smtClean="0"/>
              <a:t>on</a:t>
            </a:r>
            <a:r>
              <a:rPr lang="en-US" sz="2000" dirty="0" smtClean="0"/>
              <a:t> Earth from 1.8-3.7 Ga</a:t>
            </a:r>
            <a:r>
              <a:rPr lang="en-US" dirty="0" smtClean="0"/>
              <a:t>.</a:t>
            </a:r>
            <a:r>
              <a:rPr lang="en-US" sz="2000" dirty="0" smtClean="0"/>
              <a:t> </a:t>
            </a:r>
            <a:r>
              <a:rPr lang="en-US" dirty="0" smtClean="0"/>
              <a:t>The terrestrial events made </a:t>
            </a:r>
            <a:r>
              <a:rPr lang="en-US" sz="2000" dirty="0" err="1" smtClean="0"/>
              <a:t>Archean</a:t>
            </a:r>
            <a:r>
              <a:rPr lang="en-US" sz="2000" dirty="0" smtClean="0"/>
              <a:t>-era impact spherule beds.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3.5-4.1 </a:t>
            </a:r>
            <a:r>
              <a:rPr lang="en-US" dirty="0" err="1" smtClean="0">
                <a:solidFill>
                  <a:srgbClr val="FFFF00"/>
                </a:solidFill>
              </a:rPr>
              <a:t>Ga</a:t>
            </a:r>
            <a:r>
              <a:rPr lang="en-US" dirty="0" smtClean="0">
                <a:solidFill>
                  <a:srgbClr val="FFFF00"/>
                </a:solidFill>
              </a:rPr>
              <a:t> in </a:t>
            </a:r>
            <a:r>
              <a:rPr lang="en-US" dirty="0" err="1" smtClean="0">
                <a:solidFill>
                  <a:srgbClr val="FFFF00"/>
                </a:solidFill>
              </a:rPr>
              <a:t>Ar-Ar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  <a:r>
              <a:rPr lang="en-US" dirty="0" smtClean="0"/>
              <a:t>High velocity impacts from asteroids ejected from main belt by late giant planet migration.</a:t>
            </a:r>
          </a:p>
          <a:p>
            <a:pPr lvl="1"/>
            <a:endParaRPr lang="en-US" dirty="0" smtClean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509" y="204610"/>
            <a:ext cx="2020712" cy="20207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The Lunar Impact Rate</a:t>
            </a:r>
          </a:p>
        </p:txBody>
      </p:sp>
      <p:sp>
        <p:nvSpPr>
          <p:cNvPr id="1267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81638" y="1646238"/>
            <a:ext cx="3505200" cy="2874962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mtClean="0"/>
              <a:t>Lunar impact rate has been variable with time.</a:t>
            </a:r>
          </a:p>
          <a:p>
            <a:pPr>
              <a:lnSpc>
                <a:spcPct val="90000"/>
              </a:lnSpc>
              <a:defRPr/>
            </a:pPr>
            <a:r>
              <a:rPr lang="en-US" smtClean="0"/>
              <a:t>Crater production rates &gt;100</a:t>
            </a:r>
            <a:r>
              <a:rPr lang="en-US" smtClean="0">
                <a:sym typeface="Symbol" pitchFamily="18" charset="2"/>
              </a:rPr>
              <a:t> times higher &gt;3.8 billion years ago.</a:t>
            </a:r>
          </a:p>
        </p:txBody>
      </p:sp>
      <p:pic>
        <p:nvPicPr>
          <p:cNvPr id="45060" name="Picture 4" descr="lunar_impa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863" y="1587500"/>
            <a:ext cx="5232400" cy="4618038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267717" name="Text Box 5"/>
          <p:cNvSpPr txBox="1">
            <a:spLocks noChangeArrowheads="1"/>
          </p:cNvSpPr>
          <p:nvPr/>
        </p:nvSpPr>
        <p:spPr bwMode="auto">
          <a:xfrm>
            <a:off x="15875" y="6224588"/>
            <a:ext cx="3865563" cy="3048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FFFFFF"/>
              </a:buClr>
              <a:buFont typeface="Wingdings" pitchFamily="2" charset="2"/>
              <a:buNone/>
              <a:defRPr/>
            </a:pP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Hartmann et al. (1981); </a:t>
            </a:r>
            <a:r>
              <a:rPr lang="en-US" sz="1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Horz</a:t>
            </a:r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et al. (1991)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057275" y="1747838"/>
            <a:ext cx="4683125" cy="1727200"/>
            <a:chOff x="666" y="1101"/>
            <a:chExt cx="2950" cy="1088"/>
          </a:xfrm>
        </p:grpSpPr>
        <p:sp>
          <p:nvSpPr>
            <p:cNvPr id="1267719" name="Rectangle 7"/>
            <p:cNvSpPr>
              <a:spLocks noChangeArrowheads="1"/>
            </p:cNvSpPr>
            <p:nvPr/>
          </p:nvSpPr>
          <p:spPr bwMode="auto">
            <a:xfrm>
              <a:off x="666" y="1101"/>
              <a:ext cx="518" cy="1088"/>
            </a:xfrm>
            <a:prstGeom prst="rect">
              <a:avLst/>
            </a:prstGeom>
            <a:gradFill rotWithShape="1">
              <a:gsLst>
                <a:gs pos="0">
                  <a:srgbClr val="FF0000">
                    <a:gamma/>
                    <a:shade val="46275"/>
                    <a:invGamma/>
                    <a:alpha val="16000"/>
                  </a:srgbClr>
                </a:gs>
                <a:gs pos="50000">
                  <a:srgbClr val="FF0000">
                    <a:alpha val="16000"/>
                  </a:srgbClr>
                </a:gs>
                <a:gs pos="100000">
                  <a:srgbClr val="FF0000">
                    <a:gamma/>
                    <a:shade val="46275"/>
                    <a:invGamma/>
                    <a:alpha val="16000"/>
                  </a:srgbClr>
                </a:gs>
              </a:gsLst>
              <a:lin ang="0" scaled="1"/>
            </a:gradFill>
            <a:ln w="76200" algn="ctr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pPr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267720" name="Line 8"/>
            <p:cNvSpPr>
              <a:spLocks noChangeShapeType="1"/>
            </p:cNvSpPr>
            <p:nvPr/>
          </p:nvSpPr>
          <p:spPr bwMode="auto">
            <a:xfrm>
              <a:off x="1184" y="1594"/>
              <a:ext cx="2432" cy="352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prstDash val="dash"/>
              <a:round/>
              <a:headEnd type="triangle" w="med" len="med"/>
              <a:tailEnd/>
            </a:ln>
            <a:effectLst/>
          </p:spPr>
          <p:txBody>
            <a:bodyPr rot="10800000" vert="eaVert"/>
            <a:lstStyle/>
            <a:p>
              <a:pPr>
                <a:buClr>
                  <a:srgbClr val="FFFFFF"/>
                </a:buClr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808080"/>
      </a:dk1>
      <a:lt1>
        <a:srgbClr val="FFFFFF"/>
      </a:lt1>
      <a:dk2>
        <a:srgbClr val="0066FF"/>
      </a:dk2>
      <a:lt2>
        <a:srgbClr val="000000"/>
      </a:lt2>
      <a:accent1>
        <a:srgbClr val="00CC99"/>
      </a:accent1>
      <a:accent2>
        <a:srgbClr val="3333CC"/>
      </a:accent2>
      <a:accent3>
        <a:srgbClr val="AAB8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28600" algn="l" defTabSz="914400" rtl="0" eaLnBrk="0" fontAlgn="base" latinLnBrk="0" hangingPunct="0">
          <a:lnSpc>
            <a:spcPct val="100000"/>
          </a:lnSpc>
          <a:spcBef>
            <a:spcPct val="30000"/>
          </a:spcBef>
          <a:spcAft>
            <a:spcPct val="30000"/>
          </a:spcAft>
          <a:buClr>
            <a:schemeClr val="tx1"/>
          </a:buClr>
          <a:buSzPct val="90000"/>
          <a:buFont typeface="Wingdings" pitchFamily="2" charset="2"/>
          <a:buChar char="n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28600" algn="l" defTabSz="914400" rtl="0" eaLnBrk="0" fontAlgn="base" latinLnBrk="0" hangingPunct="0">
          <a:lnSpc>
            <a:spcPct val="100000"/>
          </a:lnSpc>
          <a:spcBef>
            <a:spcPct val="30000"/>
          </a:spcBef>
          <a:spcAft>
            <a:spcPct val="30000"/>
          </a:spcAft>
          <a:buClr>
            <a:schemeClr val="tx1"/>
          </a:buClr>
          <a:buSzPct val="90000"/>
          <a:buFont typeface="Wingdings" pitchFamily="2" charset="2"/>
          <a:buChar char="n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Blank Presentation">
  <a:themeElements>
    <a:clrScheme name="">
      <a:dk1>
        <a:srgbClr val="808080"/>
      </a:dk1>
      <a:lt1>
        <a:srgbClr val="FFFFFF"/>
      </a:lt1>
      <a:dk2>
        <a:srgbClr val="0066FF"/>
      </a:dk2>
      <a:lt2>
        <a:srgbClr val="000000"/>
      </a:lt2>
      <a:accent1>
        <a:srgbClr val="00CC99"/>
      </a:accent1>
      <a:accent2>
        <a:srgbClr val="3333CC"/>
      </a:accent2>
      <a:accent3>
        <a:srgbClr val="AAB8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30000"/>
          </a:spcAft>
          <a:buClr>
            <a:schemeClr val="tx1"/>
          </a:buClr>
          <a:buSzPct val="90000"/>
          <a:buFont typeface="Wingdings" pitchFamily="2" charset="2"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30000"/>
          </a:spcAft>
          <a:buClr>
            <a:schemeClr val="tx1"/>
          </a:buClr>
          <a:buSzPct val="90000"/>
          <a:buFont typeface="Wingdings" pitchFamily="2" charset="2"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Blank Presentation">
  <a:themeElements>
    <a:clrScheme name="">
      <a:dk1>
        <a:srgbClr val="808080"/>
      </a:dk1>
      <a:lt1>
        <a:srgbClr val="FFFFFF"/>
      </a:lt1>
      <a:dk2>
        <a:srgbClr val="0066FF"/>
      </a:dk2>
      <a:lt2>
        <a:srgbClr val="000000"/>
      </a:lt2>
      <a:accent1>
        <a:srgbClr val="00CC99"/>
      </a:accent1>
      <a:accent2>
        <a:srgbClr val="3333CC"/>
      </a:accent2>
      <a:accent3>
        <a:srgbClr val="AAB8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28600" algn="l" defTabSz="914400" rtl="0" eaLnBrk="0" fontAlgn="base" latinLnBrk="0" hangingPunct="0">
          <a:lnSpc>
            <a:spcPct val="100000"/>
          </a:lnSpc>
          <a:spcBef>
            <a:spcPct val="30000"/>
          </a:spcBef>
          <a:spcAft>
            <a:spcPct val="30000"/>
          </a:spcAft>
          <a:buClr>
            <a:schemeClr val="tx1"/>
          </a:buClr>
          <a:buSzPct val="90000"/>
          <a:buFont typeface="Wingdings" pitchFamily="2" charset="2"/>
          <a:buChar char="n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28600" algn="l" defTabSz="914400" rtl="0" eaLnBrk="0" fontAlgn="base" latinLnBrk="0" hangingPunct="0">
          <a:lnSpc>
            <a:spcPct val="100000"/>
          </a:lnSpc>
          <a:spcBef>
            <a:spcPct val="30000"/>
          </a:spcBef>
          <a:spcAft>
            <a:spcPct val="30000"/>
          </a:spcAft>
          <a:buClr>
            <a:schemeClr val="tx1"/>
          </a:buClr>
          <a:buSzPct val="90000"/>
          <a:buFont typeface="Wingdings" pitchFamily="2" charset="2"/>
          <a:buChar char="n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Blank Presentation">
  <a:themeElements>
    <a:clrScheme name="">
      <a:dk1>
        <a:srgbClr val="808080"/>
      </a:dk1>
      <a:lt1>
        <a:srgbClr val="FFFFFF"/>
      </a:lt1>
      <a:dk2>
        <a:srgbClr val="0066FF"/>
      </a:dk2>
      <a:lt2>
        <a:srgbClr val="000000"/>
      </a:lt2>
      <a:accent1>
        <a:srgbClr val="00CC99"/>
      </a:accent1>
      <a:accent2>
        <a:srgbClr val="3333CC"/>
      </a:accent2>
      <a:accent3>
        <a:srgbClr val="AAB8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30000"/>
          </a:spcAft>
          <a:buClr>
            <a:schemeClr val="tx1"/>
          </a:buClr>
          <a:buSzPct val="90000"/>
          <a:buFont typeface="Wingdings" pitchFamily="2" charset="2"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30000"/>
          </a:spcAft>
          <a:buClr>
            <a:schemeClr val="tx1"/>
          </a:buClr>
          <a:buSzPct val="90000"/>
          <a:buFont typeface="Wingdings" pitchFamily="2" charset="2"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3_Blank Presentation">
  <a:themeElements>
    <a:clrScheme name="">
      <a:dk1>
        <a:srgbClr val="808080"/>
      </a:dk1>
      <a:lt1>
        <a:srgbClr val="FFFFFF"/>
      </a:lt1>
      <a:dk2>
        <a:srgbClr val="0066FF"/>
      </a:dk2>
      <a:lt2>
        <a:srgbClr val="000000"/>
      </a:lt2>
      <a:accent1>
        <a:srgbClr val="00CC99"/>
      </a:accent1>
      <a:accent2>
        <a:srgbClr val="3333CC"/>
      </a:accent2>
      <a:accent3>
        <a:srgbClr val="AAB8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28600" algn="l" defTabSz="914400" rtl="0" eaLnBrk="0" fontAlgn="base" latinLnBrk="0" hangingPunct="0">
          <a:lnSpc>
            <a:spcPct val="100000"/>
          </a:lnSpc>
          <a:spcBef>
            <a:spcPct val="30000"/>
          </a:spcBef>
          <a:spcAft>
            <a:spcPct val="30000"/>
          </a:spcAft>
          <a:buClr>
            <a:schemeClr val="tx1"/>
          </a:buClr>
          <a:buSzPct val="90000"/>
          <a:buFont typeface="Wingdings" pitchFamily="2" charset="2"/>
          <a:buChar char="n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28600" algn="l" defTabSz="914400" rtl="0" eaLnBrk="0" fontAlgn="base" latinLnBrk="0" hangingPunct="0">
          <a:lnSpc>
            <a:spcPct val="100000"/>
          </a:lnSpc>
          <a:spcBef>
            <a:spcPct val="30000"/>
          </a:spcBef>
          <a:spcAft>
            <a:spcPct val="30000"/>
          </a:spcAft>
          <a:buClr>
            <a:schemeClr val="tx1"/>
          </a:buClr>
          <a:buSzPct val="90000"/>
          <a:buFont typeface="Wingdings" pitchFamily="2" charset="2"/>
          <a:buChar char="n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 Presentation">
  <a:themeElements>
    <a:clrScheme name="">
      <a:dk1>
        <a:srgbClr val="808080"/>
      </a:dk1>
      <a:lt1>
        <a:srgbClr val="FFFFFF"/>
      </a:lt1>
      <a:dk2>
        <a:srgbClr val="0066FF"/>
      </a:dk2>
      <a:lt2>
        <a:srgbClr val="000000"/>
      </a:lt2>
      <a:accent1>
        <a:srgbClr val="00CC99"/>
      </a:accent1>
      <a:accent2>
        <a:srgbClr val="3333CC"/>
      </a:accent2>
      <a:accent3>
        <a:srgbClr val="AAB8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28600" algn="l" defTabSz="914400" rtl="0" eaLnBrk="0" fontAlgn="base" latinLnBrk="0" hangingPunct="0">
          <a:lnSpc>
            <a:spcPct val="100000"/>
          </a:lnSpc>
          <a:spcBef>
            <a:spcPct val="30000"/>
          </a:spcBef>
          <a:spcAft>
            <a:spcPct val="30000"/>
          </a:spcAft>
          <a:buClr>
            <a:schemeClr val="tx1"/>
          </a:buClr>
          <a:buSzPct val="90000"/>
          <a:buFont typeface="Wingdings" pitchFamily="2" charset="2"/>
          <a:buChar char="n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28600" algn="l" defTabSz="914400" rtl="0" eaLnBrk="0" fontAlgn="base" latinLnBrk="0" hangingPunct="0">
          <a:lnSpc>
            <a:spcPct val="100000"/>
          </a:lnSpc>
          <a:spcBef>
            <a:spcPct val="30000"/>
          </a:spcBef>
          <a:spcAft>
            <a:spcPct val="30000"/>
          </a:spcAft>
          <a:buClr>
            <a:schemeClr val="tx1"/>
          </a:buClr>
          <a:buSzPct val="90000"/>
          <a:buFont typeface="Wingdings" pitchFamily="2" charset="2"/>
          <a:buChar char="n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Blank Presentation">
  <a:themeElements>
    <a:clrScheme name="">
      <a:dk1>
        <a:srgbClr val="808080"/>
      </a:dk1>
      <a:lt1>
        <a:srgbClr val="FFFFFF"/>
      </a:lt1>
      <a:dk2>
        <a:srgbClr val="0066FF"/>
      </a:dk2>
      <a:lt2>
        <a:srgbClr val="000000"/>
      </a:lt2>
      <a:accent1>
        <a:srgbClr val="00CC99"/>
      </a:accent1>
      <a:accent2>
        <a:srgbClr val="3333CC"/>
      </a:accent2>
      <a:accent3>
        <a:srgbClr val="AAB8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rot="10800000" vert="eaVert" wrap="square" lIns="91440" tIns="45720" rIns="91440" bIns="45720" numCol="1" anchor="t" anchorCtr="0" compatLnSpc="1">
        <a:prstTxWarp prst="textNoShape">
          <a:avLst/>
        </a:prstTxWarp>
      </a:bodyPr>
      <a:lstStyle>
        <a:defPPr marL="228600" marR="0" indent="-228600" algn="l" defTabSz="914400" rtl="0" eaLnBrk="0" fontAlgn="base" latinLnBrk="0" hangingPunct="0">
          <a:lnSpc>
            <a:spcPct val="100000"/>
          </a:lnSpc>
          <a:spcBef>
            <a:spcPct val="30000"/>
          </a:spcBef>
          <a:spcAft>
            <a:spcPct val="30000"/>
          </a:spcAft>
          <a:buClr>
            <a:schemeClr val="tx1"/>
          </a:buClr>
          <a:buSzPct val="90000"/>
          <a:buFont typeface="Wingdings" pitchFamily="2" charset="2"/>
          <a:buChar char="n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rot="10800000" vert="eaVert" wrap="square" lIns="91440" tIns="45720" rIns="91440" bIns="45720" numCol="1" anchor="t" anchorCtr="0" compatLnSpc="1">
        <a:prstTxWarp prst="textNoShape">
          <a:avLst/>
        </a:prstTxWarp>
      </a:bodyPr>
      <a:lstStyle>
        <a:defPPr marL="228600" marR="0" indent="-228600" algn="l" defTabSz="914400" rtl="0" eaLnBrk="0" fontAlgn="base" latinLnBrk="0" hangingPunct="0">
          <a:lnSpc>
            <a:spcPct val="100000"/>
          </a:lnSpc>
          <a:spcBef>
            <a:spcPct val="30000"/>
          </a:spcBef>
          <a:spcAft>
            <a:spcPct val="30000"/>
          </a:spcAft>
          <a:buClr>
            <a:schemeClr val="tx1"/>
          </a:buClr>
          <a:buSzPct val="90000"/>
          <a:buFont typeface="Wingdings" pitchFamily="2" charset="2"/>
          <a:buChar char="n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Blank Presentation">
  <a:themeElements>
    <a:clrScheme name="">
      <a:dk1>
        <a:srgbClr val="808080"/>
      </a:dk1>
      <a:lt1>
        <a:srgbClr val="FFFFFF"/>
      </a:lt1>
      <a:dk2>
        <a:srgbClr val="0066FF"/>
      </a:dk2>
      <a:lt2>
        <a:srgbClr val="000000"/>
      </a:lt2>
      <a:accent1>
        <a:srgbClr val="00CC99"/>
      </a:accent1>
      <a:accent2>
        <a:srgbClr val="3333CC"/>
      </a:accent2>
      <a:accent3>
        <a:srgbClr val="AAB8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28600" algn="l" defTabSz="914400" rtl="0" eaLnBrk="0" fontAlgn="base" latinLnBrk="0" hangingPunct="0">
          <a:lnSpc>
            <a:spcPct val="100000"/>
          </a:lnSpc>
          <a:spcBef>
            <a:spcPct val="30000"/>
          </a:spcBef>
          <a:spcAft>
            <a:spcPct val="30000"/>
          </a:spcAft>
          <a:buClr>
            <a:schemeClr val="tx1"/>
          </a:buClr>
          <a:buSzPct val="90000"/>
          <a:buFont typeface="Wingdings" pitchFamily="2" charset="2"/>
          <a:buChar char="n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28600" algn="l" defTabSz="914400" rtl="0" eaLnBrk="0" fontAlgn="base" latinLnBrk="0" hangingPunct="0">
          <a:lnSpc>
            <a:spcPct val="100000"/>
          </a:lnSpc>
          <a:spcBef>
            <a:spcPct val="30000"/>
          </a:spcBef>
          <a:spcAft>
            <a:spcPct val="30000"/>
          </a:spcAft>
          <a:buClr>
            <a:schemeClr val="tx1"/>
          </a:buClr>
          <a:buSzPct val="90000"/>
          <a:buFont typeface="Wingdings" pitchFamily="2" charset="2"/>
          <a:buChar char="n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lank Presentation">
  <a:themeElements>
    <a:clrScheme name="">
      <a:dk1>
        <a:srgbClr val="808080"/>
      </a:dk1>
      <a:lt1>
        <a:srgbClr val="FFFFFF"/>
      </a:lt1>
      <a:dk2>
        <a:srgbClr val="0066FF"/>
      </a:dk2>
      <a:lt2>
        <a:srgbClr val="000000"/>
      </a:lt2>
      <a:accent1>
        <a:srgbClr val="00CC99"/>
      </a:accent1>
      <a:accent2>
        <a:srgbClr val="3333CC"/>
      </a:accent2>
      <a:accent3>
        <a:srgbClr val="AAB8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30000"/>
          </a:spcAft>
          <a:buClr>
            <a:schemeClr val="tx1"/>
          </a:buClr>
          <a:buSzPct val="90000"/>
          <a:buFont typeface="Wingdings" pitchFamily="2" charset="2"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30000"/>
          </a:spcAft>
          <a:buClr>
            <a:schemeClr val="tx1"/>
          </a:buClr>
          <a:buSzPct val="90000"/>
          <a:buFont typeface="Wingdings" pitchFamily="2" charset="2"/>
          <a:buNone/>
          <a:tabLst/>
          <a:defRPr kumimoji="0" lang="en-US" sz="1200" b="1" i="0" u="none" strike="noStrike" cap="none" normalizeH="0" baseline="0" smtClean="0">
            <a:ln>
              <a:noFill/>
            </a:ln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Blank Presentation">
  <a:themeElements>
    <a:clrScheme name="">
      <a:dk1>
        <a:srgbClr val="808080"/>
      </a:dk1>
      <a:lt1>
        <a:srgbClr val="FFFFFF"/>
      </a:lt1>
      <a:dk2>
        <a:srgbClr val="0066FF"/>
      </a:dk2>
      <a:lt2>
        <a:srgbClr val="000000"/>
      </a:lt2>
      <a:accent1>
        <a:srgbClr val="00CC99"/>
      </a:accent1>
      <a:accent2>
        <a:srgbClr val="3333CC"/>
      </a:accent2>
      <a:accent3>
        <a:srgbClr val="AAB8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rot="10800000" vert="eaVert" wrap="square" lIns="91440" tIns="45720" rIns="91440" bIns="45720" numCol="1" anchor="t" anchorCtr="0" compatLnSpc="1">
        <a:prstTxWarp prst="textNoShape">
          <a:avLst/>
        </a:prstTxWarp>
      </a:bodyPr>
      <a:lstStyle>
        <a:defPPr marL="228600" marR="0" indent="-228600" algn="l" defTabSz="914400" rtl="0" eaLnBrk="0" fontAlgn="base" latinLnBrk="0" hangingPunct="0">
          <a:lnSpc>
            <a:spcPct val="100000"/>
          </a:lnSpc>
          <a:spcBef>
            <a:spcPct val="30000"/>
          </a:spcBef>
          <a:spcAft>
            <a:spcPct val="30000"/>
          </a:spcAft>
          <a:buClr>
            <a:schemeClr val="tx1"/>
          </a:buClr>
          <a:buSzPct val="90000"/>
          <a:buFont typeface="Wingdings" pitchFamily="2" charset="2"/>
          <a:buChar char="n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rgbClr val="808080"/>
          </a:outerShdw>
        </a:effectLst>
      </a:spPr>
      <a:bodyPr rot="10800000" vert="eaVert" wrap="square" lIns="91440" tIns="45720" rIns="91440" bIns="45720" numCol="1" anchor="t" anchorCtr="0" compatLnSpc="1">
        <a:prstTxWarp prst="textNoShape">
          <a:avLst/>
        </a:prstTxWarp>
      </a:bodyPr>
      <a:lstStyle>
        <a:defPPr marL="228600" marR="0" indent="-228600" algn="l" defTabSz="914400" rtl="0" eaLnBrk="0" fontAlgn="base" latinLnBrk="0" hangingPunct="0">
          <a:lnSpc>
            <a:spcPct val="100000"/>
          </a:lnSpc>
          <a:spcBef>
            <a:spcPct val="30000"/>
          </a:spcBef>
          <a:spcAft>
            <a:spcPct val="30000"/>
          </a:spcAft>
          <a:buClr>
            <a:schemeClr val="tx1"/>
          </a:buClr>
          <a:buSzPct val="90000"/>
          <a:buFont typeface="Wingdings" pitchFamily="2" charset="2"/>
          <a:buChar char="n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Blank Presentation">
  <a:themeElements>
    <a:clrScheme name="">
      <a:dk1>
        <a:srgbClr val="808080"/>
      </a:dk1>
      <a:lt1>
        <a:srgbClr val="FFFFFF"/>
      </a:lt1>
      <a:dk2>
        <a:srgbClr val="0066FF"/>
      </a:dk2>
      <a:lt2>
        <a:srgbClr val="000000"/>
      </a:lt2>
      <a:accent1>
        <a:srgbClr val="00CC99"/>
      </a:accent1>
      <a:accent2>
        <a:srgbClr val="3333CC"/>
      </a:accent2>
      <a:accent3>
        <a:srgbClr val="AAB8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28600" algn="l" defTabSz="914400" rtl="0" eaLnBrk="0" fontAlgn="base" latinLnBrk="0" hangingPunct="0">
          <a:lnSpc>
            <a:spcPct val="100000"/>
          </a:lnSpc>
          <a:spcBef>
            <a:spcPct val="30000"/>
          </a:spcBef>
          <a:spcAft>
            <a:spcPct val="30000"/>
          </a:spcAft>
          <a:buClr>
            <a:schemeClr val="tx1"/>
          </a:buClr>
          <a:buSzPct val="90000"/>
          <a:buFont typeface="Wingdings" pitchFamily="2" charset="2"/>
          <a:buChar char="n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28600" algn="l" defTabSz="914400" rtl="0" eaLnBrk="0" fontAlgn="base" latinLnBrk="0" hangingPunct="0">
          <a:lnSpc>
            <a:spcPct val="100000"/>
          </a:lnSpc>
          <a:spcBef>
            <a:spcPct val="30000"/>
          </a:spcBef>
          <a:spcAft>
            <a:spcPct val="30000"/>
          </a:spcAft>
          <a:buClr>
            <a:schemeClr val="tx1"/>
          </a:buClr>
          <a:buSzPct val="90000"/>
          <a:buFont typeface="Wingdings" pitchFamily="2" charset="2"/>
          <a:buChar char="n"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Designs\FIREBALL.POT</Template>
  <TotalTime>74446</TotalTime>
  <Words>3996</Words>
  <Application>Microsoft Office PowerPoint</Application>
  <PresentationFormat>On-screen Show (4:3)</PresentationFormat>
  <Paragraphs>509</Paragraphs>
  <Slides>86</Slides>
  <Notes>35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86</vt:i4>
      </vt:variant>
    </vt:vector>
  </HeadingPairs>
  <TitlesOfParts>
    <vt:vector size="105" baseType="lpstr">
      <vt:lpstr>Arial</vt:lpstr>
      <vt:lpstr>Symbol</vt:lpstr>
      <vt:lpstr>Wingdings</vt:lpstr>
      <vt:lpstr>Times New Roman</vt:lpstr>
      <vt:lpstr>Helvetica</vt:lpstr>
      <vt:lpstr>Times</vt:lpstr>
      <vt:lpstr>Blank Presentation</vt:lpstr>
      <vt:lpstr>1_Blank Presentation</vt:lpstr>
      <vt:lpstr>3_Blank Presentation</vt:lpstr>
      <vt:lpstr>5_Blank Presentation</vt:lpstr>
      <vt:lpstr>1_Default Design</vt:lpstr>
      <vt:lpstr>2_Blank Presentation</vt:lpstr>
      <vt:lpstr>7_Blank Presentation</vt:lpstr>
      <vt:lpstr>4_Blank Presentation</vt:lpstr>
      <vt:lpstr>6_Blank Presentation</vt:lpstr>
      <vt:lpstr>9_Blank Presentation</vt:lpstr>
      <vt:lpstr>11_Blank Presentation</vt:lpstr>
      <vt:lpstr>12_Blank Presentation</vt:lpstr>
      <vt:lpstr>13_Blank Presentation</vt:lpstr>
      <vt:lpstr>PowerPoint Presentation</vt:lpstr>
      <vt:lpstr>Understanding Lunar Bombardment</vt:lpstr>
      <vt:lpstr>PowerPoint Presentation</vt:lpstr>
      <vt:lpstr>PowerPoint Presentation</vt:lpstr>
      <vt:lpstr>Lunar Basins</vt:lpstr>
      <vt:lpstr>Lunar Basins</vt:lpstr>
      <vt:lpstr>Planetary Chronology from Crater Counts</vt:lpstr>
      <vt:lpstr>The Lunar Impact Rate</vt:lpstr>
      <vt:lpstr>The Lunar Impact Rate</vt:lpstr>
      <vt:lpstr>End Member Model #1</vt:lpstr>
      <vt:lpstr>End Member Model #2</vt:lpstr>
      <vt:lpstr>The Thirty Years War</vt:lpstr>
      <vt:lpstr>PowerPoint Presentation</vt:lpstr>
      <vt:lpstr>Planet Formation in the Inner Solar System</vt:lpstr>
      <vt:lpstr>Leftover Planetesimals</vt:lpstr>
      <vt:lpstr>Lunar Impact Rate from  Leftover Planetesimals</vt:lpstr>
      <vt:lpstr>Lunar Impact Rate from  Leftover Planetesimals</vt:lpstr>
      <vt:lpstr>The Early Lunar Impact Rate</vt:lpstr>
      <vt:lpstr>The Late Heavy Bombardment: Sample Stories</vt:lpstr>
      <vt:lpstr>Lunar Impact Sample Ages</vt:lpstr>
      <vt:lpstr>Problem: Are We Biased?  We can only measure the samples we have…</vt:lpstr>
      <vt:lpstr>Mars Meteorites</vt:lpstr>
      <vt:lpstr>How Did the Late Heavy Bombardment    Affect (4) Vesta and the HEDs?</vt:lpstr>
      <vt:lpstr>Vesta and the Eucrites</vt:lpstr>
      <vt:lpstr>Asteroids and Meteorites:  H Chondrite Parent Body</vt:lpstr>
      <vt:lpstr>Summary of Data</vt:lpstr>
      <vt:lpstr>Planet Formation in the Outer Solar System</vt:lpstr>
      <vt:lpstr>The “Nice” Model of the Lunar Late Heavy Bombardment </vt:lpstr>
      <vt:lpstr>New Solar System Formation Scenario</vt:lpstr>
      <vt:lpstr>New Solar System Formation Scenario</vt:lpstr>
      <vt:lpstr>New Solar System Formation Scenario</vt:lpstr>
      <vt:lpstr>Destabilizing the Outer Solar System</vt:lpstr>
      <vt:lpstr>The Nice Model and the LHB</vt:lpstr>
      <vt:lpstr>More Nice: Ejected Planets, Different Triggers</vt:lpstr>
      <vt:lpstr>Testing the Nice Model</vt:lpstr>
      <vt:lpstr>PowerPoint Presentation</vt:lpstr>
      <vt:lpstr>Effects of Sweeping 6 Resonance</vt:lpstr>
      <vt:lpstr>Comets and Asteroids, Hitting Together…</vt:lpstr>
      <vt:lpstr>PowerPoint Presentation</vt:lpstr>
      <vt:lpstr>Planet Migration and Main Belt Depletion</vt:lpstr>
      <vt:lpstr>PowerPoint Presentation</vt:lpstr>
      <vt:lpstr>Some “Nice” LHB Problems</vt:lpstr>
      <vt:lpstr>A Hypothesized Solution</vt:lpstr>
      <vt:lpstr>The Great Archean Bombardment   (or the Late Late Heavy Bombardment)</vt:lpstr>
      <vt:lpstr>Mars and the Inner Main Belt</vt:lpstr>
      <vt:lpstr>Mars and the Inner Main Belt</vt:lpstr>
      <vt:lpstr>Mars and the Inner Main Belt</vt:lpstr>
      <vt:lpstr>The E-Belt</vt:lpstr>
      <vt:lpstr>What is “Nice” About the E-Belt</vt:lpstr>
      <vt:lpstr>E-Belt and the Hungaria Asteroids</vt:lpstr>
      <vt:lpstr>Depletion of E-Belt Population</vt:lpstr>
      <vt:lpstr>PowerPoint Presentation</vt:lpstr>
      <vt:lpstr>Craters on Nectaris Basin Terrains</vt:lpstr>
      <vt:lpstr>Basin Formation on the Earth and Moon</vt:lpstr>
      <vt:lpstr>K/T-Sized Craters on the Earth and Moon</vt:lpstr>
      <vt:lpstr>K/T-Sized Craters on the Earth and Moon</vt:lpstr>
      <vt:lpstr>Impact Spherule Layers on Earth</vt:lpstr>
      <vt:lpstr>K/T-Sized Craters on the Earth and Moon</vt:lpstr>
      <vt:lpstr>How Can The Earth Have Late Impactors?</vt:lpstr>
      <vt:lpstr>How Can The Earth Have Late Impactors?</vt:lpstr>
      <vt:lpstr>The LHB Did Not End 3.8 Gyr Ago!</vt:lpstr>
      <vt:lpstr>Curious Coincidences – Only For Fun!</vt:lpstr>
      <vt:lpstr>The Start of the Lunar Cataclysm and    the Lunar Sawtooth Bombardment </vt:lpstr>
      <vt:lpstr>PowerPoint Presentation</vt:lpstr>
      <vt:lpstr>The Lunar “Sawtooth” Bombardment</vt:lpstr>
      <vt:lpstr>The Lunar “Sawtooth” Bombardment</vt:lpstr>
      <vt:lpstr>Link Between Impacts and Volcanism?</vt:lpstr>
      <vt:lpstr>Using Asteroid and Lunar Samples to Constrain Late Heavy Bombardment</vt:lpstr>
      <vt:lpstr>Vesta and the HED Meteorites</vt:lpstr>
      <vt:lpstr>Problem #1:</vt:lpstr>
      <vt:lpstr>Problem #1:</vt:lpstr>
      <vt:lpstr>Problem #2:</vt:lpstr>
      <vt:lpstr>Problem #2:</vt:lpstr>
      <vt:lpstr>How Do We Make Ar-Ar Reset Ages?</vt:lpstr>
      <vt:lpstr>Impact Simulations on Vesta</vt:lpstr>
      <vt:lpstr>Impact Heating Trends</vt:lpstr>
      <vt:lpstr>Impact Velocities on Vesta</vt:lpstr>
      <vt:lpstr>Impact Velocities on Vesta</vt:lpstr>
      <vt:lpstr>The LHB and Impact Heating on Vesta</vt:lpstr>
      <vt:lpstr>Vesta’s Impact History</vt:lpstr>
      <vt:lpstr>Impact History on H Chondrite Parent Body</vt:lpstr>
      <vt:lpstr>Similar Ar-Ar Ages on Vesta and Moon?</vt:lpstr>
      <vt:lpstr>Testing the Leftovers of Accretion</vt:lpstr>
      <vt:lpstr>The Lunar “Sawtooth” Bombardment</vt:lpstr>
      <vt:lpstr>Impact Ages from Leftover Planetesimals</vt:lpstr>
      <vt:lpstr>Conclusions</vt:lpstr>
    </vt:vector>
  </TitlesOfParts>
  <Company>SwRI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of a  Locomotive Engine  for  Dalian Locomotive &amp; Rolling Stock Works</dc:title>
  <dc:creator>Andy Blanchard</dc:creator>
  <cp:lastModifiedBy>Bottke</cp:lastModifiedBy>
  <cp:revision>1338</cp:revision>
  <cp:lastPrinted>1999-02-05T17:02:40Z</cp:lastPrinted>
  <dcterms:created xsi:type="dcterms:W3CDTF">1999-01-19T21:53:41Z</dcterms:created>
  <dcterms:modified xsi:type="dcterms:W3CDTF">2013-08-08T05:01:35Z</dcterms:modified>
</cp:coreProperties>
</file>